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64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23C7-FA32-4A6A-906B-68E4ACD10509}" type="datetimeFigureOut">
              <a:rPr lang="es-MX" smtClean="0"/>
              <a:t>12/08/2016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6B7-50F4-485A-B985-BF7490ED47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60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23C7-FA32-4A6A-906B-68E4ACD10509}" type="datetimeFigureOut">
              <a:rPr lang="es-MX" smtClean="0"/>
              <a:t>12/08/2016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6B7-50F4-485A-B985-BF7490ED47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245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23C7-FA32-4A6A-906B-68E4ACD10509}" type="datetimeFigureOut">
              <a:rPr lang="es-MX" smtClean="0"/>
              <a:t>12/08/2016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6B7-50F4-485A-B985-BF7490ED47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203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23C7-FA32-4A6A-906B-68E4ACD10509}" type="datetimeFigureOut">
              <a:rPr lang="es-MX" smtClean="0"/>
              <a:t>12/08/2016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6B7-50F4-485A-B985-BF7490ED47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394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23C7-FA32-4A6A-906B-68E4ACD10509}" type="datetimeFigureOut">
              <a:rPr lang="es-MX" smtClean="0"/>
              <a:t>12/08/2016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6B7-50F4-485A-B985-BF7490ED47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275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23C7-FA32-4A6A-906B-68E4ACD10509}" type="datetimeFigureOut">
              <a:rPr lang="es-MX" smtClean="0"/>
              <a:t>12/08/2016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6B7-50F4-485A-B985-BF7490ED47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492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23C7-FA32-4A6A-906B-68E4ACD10509}" type="datetimeFigureOut">
              <a:rPr lang="es-MX" smtClean="0"/>
              <a:t>12/08/2016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6B7-50F4-485A-B985-BF7490ED47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720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23C7-FA32-4A6A-906B-68E4ACD10509}" type="datetimeFigureOut">
              <a:rPr lang="es-MX" smtClean="0"/>
              <a:t>12/08/2016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6B7-50F4-485A-B985-BF7490ED47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572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23C7-FA32-4A6A-906B-68E4ACD10509}" type="datetimeFigureOut">
              <a:rPr lang="es-MX" smtClean="0"/>
              <a:t>12/08/2016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6B7-50F4-485A-B985-BF7490ED47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564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23C7-FA32-4A6A-906B-68E4ACD10509}" type="datetimeFigureOut">
              <a:rPr lang="es-MX" smtClean="0"/>
              <a:t>12/08/2016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6B7-50F4-485A-B985-BF7490ED47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208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23C7-FA32-4A6A-906B-68E4ACD10509}" type="datetimeFigureOut">
              <a:rPr lang="es-MX" smtClean="0"/>
              <a:t>12/08/2016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6B7-50F4-485A-B985-BF7490ED47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245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23C7-FA32-4A6A-906B-68E4ACD10509}" type="datetimeFigureOut">
              <a:rPr lang="es-MX" smtClean="0"/>
              <a:t>12/08/2016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1F6B7-50F4-485A-B985-BF7490ED47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634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mmar-quizzes.com/modal1.htm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79576" y="332657"/>
            <a:ext cx="7772400" cy="2810743"/>
          </a:xfrm>
        </p:spPr>
        <p:txBody>
          <a:bodyPr>
            <a:normAutofit/>
          </a:bodyPr>
          <a:lstStyle/>
          <a:p>
            <a:r>
              <a:rPr lang="es-MX" sz="3200" b="1" dirty="0">
                <a:latin typeface="Arial" pitchFamily="34" charset="0"/>
                <a:cs typeface="Arial" pitchFamily="34" charset="0"/>
              </a:rPr>
              <a:t>UNIVERSIDAD AUTÓNOMA DEL ESTADO DE HIDALGO</a:t>
            </a:r>
            <a:br>
              <a:rPr lang="es-MX" sz="3200" b="1" dirty="0">
                <a:latin typeface="Arial" pitchFamily="34" charset="0"/>
                <a:cs typeface="Arial" pitchFamily="34" charset="0"/>
              </a:rPr>
            </a:br>
            <a:r>
              <a:rPr lang="es-MX" sz="3200" dirty="0">
                <a:latin typeface="Arial" pitchFamily="34" charset="0"/>
                <a:cs typeface="Arial" pitchFamily="34" charset="0"/>
              </a:rPr>
              <a:t>ESCUELA SUPERIOR DE ZIMAPÁN</a:t>
            </a:r>
            <a:endParaRPr lang="es-MX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35560" y="3284984"/>
            <a:ext cx="7920880" cy="2353816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Licenciatura en Contaduría</a:t>
            </a:r>
          </a:p>
          <a:p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Logros y experiencias. Lengua </a:t>
            </a:r>
            <a:r>
              <a:rPr lang="es-MX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xtranjera.</a:t>
            </a:r>
          </a:p>
          <a:p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L.E.L.I. Paulina Trujillo Castillo</a:t>
            </a:r>
          </a:p>
          <a:p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Julio – Diciembre 2016</a:t>
            </a:r>
          </a:p>
          <a:p>
            <a:endParaRPr lang="es-MX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6 Imagen" descr="LOGO JPG.jpg"/>
          <p:cNvPicPr/>
          <p:nvPr/>
        </p:nvPicPr>
        <p:blipFill>
          <a:blip r:embed="rId2" cstate="print"/>
          <a:srcRect l="34974" t="22000" r="34137" b="26320"/>
          <a:stretch>
            <a:fillRect/>
          </a:stretch>
        </p:blipFill>
        <p:spPr>
          <a:xfrm>
            <a:off x="9768408" y="404664"/>
            <a:ext cx="676906" cy="887342"/>
          </a:xfrm>
          <a:prstGeom prst="rect">
            <a:avLst/>
          </a:prstGeom>
        </p:spPr>
      </p:pic>
      <p:pic>
        <p:nvPicPr>
          <p:cNvPr id="5" name="Picture 2" descr="Logo UAE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260648"/>
            <a:ext cx="1163766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150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60895" y="3640696"/>
            <a:ext cx="1036836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err="1" smtClean="0">
                <a:latin typeface="Cambria" panose="02040503050406030204" pitchFamily="18" charset="0"/>
              </a:rPr>
              <a:t>We</a:t>
            </a:r>
            <a:r>
              <a:rPr lang="es-MX" sz="2800" dirty="0" smtClean="0">
                <a:latin typeface="Cambria" panose="02040503050406030204" pitchFamily="18" charset="0"/>
              </a:rPr>
              <a:t> use </a:t>
            </a:r>
            <a:r>
              <a:rPr lang="es-MX" sz="2800" i="1" dirty="0" err="1" smtClean="0">
                <a:latin typeface="Cambria" panose="02040503050406030204" pitchFamily="18" charset="0"/>
              </a:rPr>
              <a:t>may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to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indicate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u="sng" dirty="0" err="1" smtClean="0">
                <a:latin typeface="Cambria" panose="02040503050406030204" pitchFamily="18" charset="0"/>
              </a:rPr>
              <a:t>possibilities</a:t>
            </a:r>
            <a:r>
              <a:rPr lang="es-MX" sz="2800" dirty="0" smtClean="0">
                <a:latin typeface="Cambria" panose="02040503050406030204" pitchFamily="18" charset="0"/>
              </a:rPr>
              <a:t> in </a:t>
            </a:r>
            <a:r>
              <a:rPr lang="es-MX" sz="2800" dirty="0" err="1" smtClean="0">
                <a:latin typeface="Cambria" panose="02040503050406030204" pitchFamily="18" charset="0"/>
              </a:rPr>
              <a:t>the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future</a:t>
            </a:r>
            <a:r>
              <a:rPr lang="es-MX" sz="2800" dirty="0" smtClean="0">
                <a:latin typeface="Cambria" panose="02040503050406030204" pitchFamily="18" charset="0"/>
              </a:rPr>
              <a:t>. </a:t>
            </a:r>
            <a:r>
              <a:rPr lang="es-MX" sz="2800" dirty="0" err="1" smtClean="0">
                <a:latin typeface="Cambria" panose="02040503050406030204" pitchFamily="18" charset="0"/>
              </a:rPr>
              <a:t>For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example</a:t>
            </a:r>
            <a:r>
              <a:rPr lang="es-MX" sz="2800" dirty="0" smtClean="0">
                <a:latin typeface="Cambria" panose="02040503050406030204" pitchFamily="18" charset="0"/>
              </a:rPr>
              <a:t>:</a:t>
            </a:r>
          </a:p>
          <a:p>
            <a:pPr algn="just"/>
            <a:endParaRPr lang="es-MX" sz="2800" dirty="0">
              <a:latin typeface="Cambria" panose="02040503050406030204" pitchFamily="18" charset="0"/>
            </a:endParaRPr>
          </a:p>
          <a:p>
            <a:pPr algn="just"/>
            <a:endParaRPr lang="en-US" sz="2800" i="1" dirty="0">
              <a:latin typeface="Cambria" pitchFamily="18" charset="0"/>
              <a:cs typeface="Arial" pitchFamily="34" charset="0"/>
            </a:endParaRPr>
          </a:p>
          <a:p>
            <a:pPr algn="just"/>
            <a:endParaRPr lang="en-US" sz="2800" dirty="0">
              <a:latin typeface="Cambria" pitchFamily="18" charset="0"/>
              <a:cs typeface="Arial" pitchFamily="34" charset="0"/>
            </a:endParaRPr>
          </a:p>
          <a:p>
            <a:pPr algn="just"/>
            <a:endParaRPr lang="es-MX" sz="2400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95" y="539576"/>
            <a:ext cx="4306284" cy="2560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9630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40338" y="1148840"/>
            <a:ext cx="10515600" cy="1500187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May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can also express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uncertain opinion, a guess based on very little information.</a:t>
            </a:r>
            <a:endParaRPr lang="es-MX" sz="2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01122" y="2471389"/>
            <a:ext cx="313434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Polar bears may be starving.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8" y="2545446"/>
            <a:ext cx="4357607" cy="3268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9823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3781587"/>
            <a:ext cx="10515600" cy="230806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The modal </a:t>
            </a:r>
            <a:r>
              <a:rPr lang="en-US" sz="2800" i="1" dirty="0">
                <a:solidFill>
                  <a:schemeClr val="tx1"/>
                </a:solidFill>
                <a:latin typeface="Cambria" panose="02040503050406030204" pitchFamily="18" charset="0"/>
              </a:rPr>
              <a:t>will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 expresses a person's attitude toward the factuality of a situation, the likelihood that a situation is true or false. The person infers this from known details. </a:t>
            </a:r>
            <a:r>
              <a:rPr lang="en-US" sz="2800" i="1" dirty="0">
                <a:solidFill>
                  <a:schemeClr val="tx1"/>
                </a:solidFill>
                <a:latin typeface="Cambria" panose="02040503050406030204" pitchFamily="18" charset="0"/>
              </a:rPr>
              <a:t>Will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 expresses that the speaker is </a:t>
            </a:r>
            <a:r>
              <a:rPr lang="en-US" sz="2800" u="sng" dirty="0">
                <a:solidFill>
                  <a:schemeClr val="tx1"/>
                </a:solidFill>
                <a:latin typeface="Cambria" panose="02040503050406030204" pitchFamily="18" charset="0"/>
              </a:rPr>
              <a:t>certain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For example:</a:t>
            </a:r>
            <a:endParaRPr lang="es-MX" sz="2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44" y="504694"/>
            <a:ext cx="4281651" cy="239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7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33656" y="1696474"/>
            <a:ext cx="6693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chemeClr val="accent4"/>
                </a:solidFill>
              </a:rPr>
              <a:t>Polar </a:t>
            </a:r>
            <a:r>
              <a:rPr lang="es-ES" sz="5400" b="1" dirty="0" err="1">
                <a:ln/>
                <a:solidFill>
                  <a:schemeClr val="accent4"/>
                </a:solidFill>
              </a:rPr>
              <a:t>bears</a:t>
            </a:r>
            <a:r>
              <a:rPr lang="es-ES" sz="5400" b="1" dirty="0">
                <a:ln/>
                <a:solidFill>
                  <a:schemeClr val="accent4"/>
                </a:solidFill>
              </a:rPr>
              <a:t> </a:t>
            </a:r>
            <a:r>
              <a:rPr lang="es-ES" sz="5400" b="1" dirty="0" err="1">
                <a:ln/>
                <a:solidFill>
                  <a:schemeClr val="accent4"/>
                </a:solidFill>
              </a:rPr>
              <a:t>will</a:t>
            </a:r>
            <a:r>
              <a:rPr lang="es-ES" sz="5400" b="1" dirty="0">
                <a:ln/>
                <a:solidFill>
                  <a:schemeClr val="accent4"/>
                </a:solidFill>
              </a:rPr>
              <a:t> </a:t>
            </a:r>
            <a:r>
              <a:rPr lang="es-ES" sz="5400" b="1" dirty="0" err="1">
                <a:ln/>
                <a:solidFill>
                  <a:schemeClr val="accent4"/>
                </a:solidFill>
              </a:rPr>
              <a:t>starve</a:t>
            </a:r>
            <a:r>
              <a:rPr lang="es-ES" sz="5400" b="1" dirty="0">
                <a:ln/>
                <a:solidFill>
                  <a:schemeClr val="accent4"/>
                </a:solidFill>
              </a:rPr>
              <a:t>.</a:t>
            </a:r>
            <a:endParaRPr lang="es-E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752" y="2619804"/>
            <a:ext cx="5905500" cy="3324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5240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6351" y="1148839"/>
            <a:ext cx="10515600" cy="1500187"/>
          </a:xfrm>
        </p:spPr>
        <p:txBody>
          <a:bodyPr>
            <a:normAutofit/>
          </a:bodyPr>
          <a:lstStyle/>
          <a:p>
            <a:r>
              <a:rPr lang="es-MX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Note:</a:t>
            </a:r>
          </a:p>
          <a:p>
            <a:r>
              <a:rPr lang="es-MX" sz="2800" i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May</a:t>
            </a:r>
            <a:r>
              <a:rPr lang="es-MX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and </a:t>
            </a:r>
            <a:r>
              <a:rPr lang="es-MX" sz="2800" i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Will</a:t>
            </a:r>
            <a:r>
              <a:rPr lang="es-MX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are </a:t>
            </a:r>
            <a:r>
              <a:rPr lang="es-MX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modals</a:t>
            </a:r>
            <a:r>
              <a:rPr lang="es-MX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verbs</a:t>
            </a:r>
            <a:r>
              <a:rPr lang="es-MX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used</a:t>
            </a:r>
            <a:r>
              <a:rPr lang="es-MX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in </a:t>
            </a:r>
            <a:r>
              <a:rPr lang="es-MX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present</a:t>
            </a:r>
            <a:r>
              <a:rPr lang="es-MX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or</a:t>
            </a:r>
            <a:r>
              <a:rPr lang="es-MX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the</a:t>
            </a:r>
            <a:r>
              <a:rPr lang="es-MX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future</a:t>
            </a:r>
            <a:r>
              <a:rPr lang="es-MX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es-MX" sz="2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937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46313" y="774915"/>
            <a:ext cx="7772400" cy="5894447"/>
          </a:xfrm>
        </p:spPr>
        <p:txBody>
          <a:bodyPr>
            <a:noAutofit/>
          </a:bodyPr>
          <a:lstStyle/>
          <a:p>
            <a:pPr algn="just"/>
            <a:r>
              <a:rPr lang="es-MX" sz="4000" b="1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Referencias:</a:t>
            </a:r>
            <a:endParaRPr lang="es-MX" sz="4000" b="1" dirty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MX" b="1" dirty="0" smtClean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ambria" pitchFamily="18" charset="0"/>
              </a:rPr>
              <a:t>Paul Davies, M. G. (2014). </a:t>
            </a:r>
            <a:r>
              <a:rPr lang="es-ES" i="1" dirty="0" err="1" smtClean="0">
                <a:solidFill>
                  <a:schemeClr val="tx1"/>
                </a:solidFill>
                <a:latin typeface="Cambria" pitchFamily="18" charset="0"/>
              </a:rPr>
              <a:t>Make</a:t>
            </a:r>
            <a:r>
              <a:rPr lang="es-ES" i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s-ES" i="1" dirty="0" err="1" smtClean="0">
                <a:solidFill>
                  <a:schemeClr val="tx1"/>
                </a:solidFill>
                <a:latin typeface="Cambria" pitchFamily="18" charset="0"/>
              </a:rPr>
              <a:t>it</a:t>
            </a:r>
            <a:r>
              <a:rPr lang="es-ES" i="1" dirty="0" smtClean="0">
                <a:solidFill>
                  <a:schemeClr val="tx1"/>
                </a:solidFill>
                <a:latin typeface="Cambria" pitchFamily="18" charset="0"/>
              </a:rPr>
              <a:t> Real! Professional.</a:t>
            </a:r>
            <a:r>
              <a:rPr lang="es-ES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Cambria" pitchFamily="18" charset="0"/>
              </a:rPr>
              <a:t>Mexico</a:t>
            </a:r>
            <a:r>
              <a:rPr lang="es-ES" dirty="0" smtClean="0">
                <a:solidFill>
                  <a:schemeClr val="tx1"/>
                </a:solidFill>
                <a:latin typeface="Cambria" pitchFamily="18" charset="0"/>
              </a:rPr>
              <a:t>: Universidad Autónoma del Estado Hidalgo</a:t>
            </a:r>
            <a:r>
              <a:rPr lang="es-ES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dirty="0" err="1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Sevastopoulos</a:t>
            </a:r>
            <a:r>
              <a:rPr lang="es-MX" dirty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, J. (18 de Julio de 2016). Grammar-Quizzes.com. Obtenido de </a:t>
            </a:r>
            <a:r>
              <a:rPr lang="es-MX" dirty="0">
                <a:solidFill>
                  <a:schemeClr val="tx1"/>
                </a:solidFill>
                <a:latin typeface="Cambria" pitchFamily="18" charset="0"/>
                <a:cs typeface="Arial" pitchFamily="34" charset="0"/>
                <a:hlinkClick r:id="rId2"/>
              </a:rPr>
              <a:t>http://</a:t>
            </a:r>
            <a:r>
              <a:rPr lang="es-MX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  <a:hlinkClick r:id="rId2"/>
              </a:rPr>
              <a:t>www.grammar-quizzes.com/modal1.html</a:t>
            </a:r>
            <a:r>
              <a:rPr lang="es-MX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 </a:t>
            </a:r>
            <a:endParaRPr lang="es-MX" dirty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b="1" dirty="0" smtClean="0">
                <a:latin typeface="Cambria" pitchFamily="18" charset="0"/>
              </a:rPr>
              <a:t>Resumen (</a:t>
            </a:r>
            <a:r>
              <a:rPr lang="es-MX" b="1" dirty="0" err="1" smtClean="0">
                <a:latin typeface="Cambria" pitchFamily="18" charset="0"/>
              </a:rPr>
              <a:t>Abstract</a:t>
            </a:r>
            <a:r>
              <a:rPr lang="es-MX" b="1" dirty="0" smtClean="0">
                <a:latin typeface="Cambria" pitchFamily="18" charset="0"/>
              </a:rPr>
              <a:t>)</a:t>
            </a:r>
            <a:endParaRPr lang="es-MX" b="1" dirty="0">
              <a:latin typeface="Cambr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La siguiente presentación muestra el grado de seguridad que expresamos al utilizar verbos modales (específicamente </a:t>
            </a:r>
            <a:r>
              <a:rPr lang="es-MX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Will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y </a:t>
            </a:r>
            <a:r>
              <a:rPr lang="es-MX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May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).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following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slides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show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degrees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of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certatinty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express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when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use modal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verbs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(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especifically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Will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and </a:t>
            </a:r>
            <a:r>
              <a:rPr lang="es-MX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May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9801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b="1" dirty="0" smtClean="0">
                <a:latin typeface="Cambria" pitchFamily="18" charset="0"/>
              </a:rPr>
              <a:t>Palabras clave (</a:t>
            </a:r>
            <a:r>
              <a:rPr lang="es-MX" b="1" dirty="0" err="1" smtClean="0">
                <a:latin typeface="Cambria" pitchFamily="18" charset="0"/>
              </a:rPr>
              <a:t>Keywords</a:t>
            </a:r>
            <a:r>
              <a:rPr lang="es-MX" b="1" dirty="0" smtClean="0">
                <a:latin typeface="Cambria" pitchFamily="18" charset="0"/>
              </a:rPr>
              <a:t>):</a:t>
            </a:r>
            <a:endParaRPr lang="es-MX" b="1" dirty="0">
              <a:latin typeface="Cambr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Will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may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990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b="1" dirty="0" smtClean="0">
                <a:latin typeface="Cambria" pitchFamily="18" charset="0"/>
              </a:rPr>
              <a:t>Objetivo general:</a:t>
            </a:r>
            <a:endParaRPr lang="es-MX" b="1" dirty="0">
              <a:latin typeface="Cambr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>
                <a:latin typeface="Cambria" pitchFamily="18" charset="0"/>
              </a:rPr>
              <a:t>El alumno será capaz de proporcionar y solicitar información básica de manera escrita y oral acerca de acciones y actividades que indiquen posibles </a:t>
            </a:r>
            <a:r>
              <a:rPr lang="es-MX" dirty="0" smtClean="0">
                <a:latin typeface="Cambria" pitchFamily="18" charset="0"/>
              </a:rPr>
              <a:t>eventos </a:t>
            </a:r>
            <a:r>
              <a:rPr lang="es-MX" dirty="0">
                <a:latin typeface="Cambria" pitchFamily="18" charset="0"/>
              </a:rPr>
              <a:t>en el futuro, intenciones, posibles planes y promesas.</a:t>
            </a:r>
            <a:r>
              <a:rPr lang="es-MX" b="1" dirty="0">
                <a:latin typeface="Cambria" pitchFamily="18" charset="0"/>
              </a:rPr>
              <a:t> 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91545" y="404665"/>
            <a:ext cx="82809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latin typeface="Cambria" pitchFamily="18" charset="0"/>
                <a:cs typeface="Arial" pitchFamily="34" charset="0"/>
              </a:rPr>
              <a:t>Nombre de la unidad:</a:t>
            </a:r>
          </a:p>
          <a:p>
            <a:endParaRPr lang="es-MX" sz="4400" b="1" dirty="0">
              <a:latin typeface="Cambria" pitchFamily="18" charset="0"/>
              <a:cs typeface="Arial" pitchFamily="34" charset="0"/>
            </a:endParaRPr>
          </a:p>
          <a:p>
            <a:r>
              <a:rPr lang="es-MX" sz="2800" dirty="0">
                <a:latin typeface="Cambria" pitchFamily="18" charset="0"/>
              </a:rPr>
              <a:t>2. Planear proyectos </a:t>
            </a:r>
            <a:r>
              <a:rPr lang="es-MX" sz="2800" dirty="0" smtClean="0">
                <a:latin typeface="Cambria" pitchFamily="18" charset="0"/>
              </a:rPr>
              <a:t>futuros</a:t>
            </a:r>
          </a:p>
          <a:p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r>
              <a:rPr lang="es-MX" sz="4400" b="1" dirty="0">
                <a:latin typeface="Cambria" pitchFamily="18" charset="0"/>
                <a:cs typeface="Arial" pitchFamily="34" charset="0"/>
              </a:rPr>
              <a:t>Objetivo de la unidad:</a:t>
            </a:r>
          </a:p>
          <a:p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pPr algn="just"/>
            <a:r>
              <a:rPr lang="es-MX" sz="2800" dirty="0">
                <a:latin typeface="Cambria" pitchFamily="18" charset="0"/>
              </a:rPr>
              <a:t>Entender y realizar de manera oral y escrita planes de proyectos futuros así como compromisos, posibilidad, y gustos y preferencias con referencia al futuro.</a:t>
            </a:r>
            <a:endParaRPr lang="es-MX" sz="2800" b="1" dirty="0"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25378" y="908720"/>
            <a:ext cx="84190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latin typeface="Cambria" pitchFamily="18" charset="0"/>
                <a:cs typeface="Arial" pitchFamily="34" charset="0"/>
              </a:rPr>
              <a:t>Tema:</a:t>
            </a:r>
          </a:p>
          <a:p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r>
              <a:rPr lang="es-MX" sz="3200" dirty="0">
                <a:latin typeface="Cambria" pitchFamily="18" charset="0"/>
              </a:rPr>
              <a:t> 2. 1. 3. Expresar posibilidad con referencia al futuro.</a:t>
            </a:r>
            <a:endParaRPr lang="es-MX" sz="2800" b="1" dirty="0"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25379" y="548680"/>
            <a:ext cx="701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latin typeface="Cambria" pitchFamily="18" charset="0"/>
                <a:cs typeface="Arial" pitchFamily="34" charset="0"/>
              </a:rPr>
              <a:t>Desarrollo del Tema</a:t>
            </a:r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:</a:t>
            </a:r>
          </a:p>
          <a:p>
            <a:pPr algn="just"/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pPr algn="just"/>
            <a:r>
              <a:rPr lang="es-MX" sz="2800" dirty="0" smtClean="0">
                <a:latin typeface="Cambria" pitchFamily="18" charset="0"/>
                <a:cs typeface="Arial" pitchFamily="34" charset="0"/>
              </a:rPr>
              <a:t>Modal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verbs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express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ability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,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possibility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,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need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or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any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other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condition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.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They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are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auxiliaries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we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mainly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use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to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talk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about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the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future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or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conditionals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.</a:t>
            </a:r>
          </a:p>
          <a:p>
            <a:pPr algn="just"/>
            <a:r>
              <a:rPr lang="es-MX" sz="2800" dirty="0" smtClean="0">
                <a:latin typeface="Cambria" pitchFamily="18" charset="0"/>
                <a:cs typeface="Arial" pitchFamily="34" charset="0"/>
              </a:rPr>
              <a:t>As in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Spanish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we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do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not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have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these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kind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of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verbs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,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it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is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really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important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to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understand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the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use of modal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verbs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.</a:t>
            </a:r>
            <a:endParaRPr lang="es-MX" sz="2800" dirty="0">
              <a:latin typeface="Cambria" pitchFamily="18" charset="0"/>
              <a:cs typeface="Arial" pitchFamily="34" charset="0"/>
            </a:endParaRPr>
          </a:p>
          <a:p>
            <a:pPr algn="just"/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pPr algn="just"/>
            <a:endParaRPr lang="en-US" sz="2800" i="1" dirty="0">
              <a:latin typeface="Cambria" pitchFamily="18" charset="0"/>
              <a:cs typeface="Arial" pitchFamily="34" charset="0"/>
            </a:endParaRPr>
          </a:p>
          <a:p>
            <a:pPr algn="just"/>
            <a:endParaRPr lang="en-US" sz="2800" dirty="0">
              <a:latin typeface="Cambria" pitchFamily="18" charset="0"/>
              <a:cs typeface="Arial" pitchFamily="34" charset="0"/>
            </a:endParaRPr>
          </a:p>
          <a:p>
            <a:pPr algn="just"/>
            <a:endParaRPr lang="es-MX" sz="2400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216" y="548680"/>
            <a:ext cx="1739557" cy="5718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29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60895" y="1540571"/>
            <a:ext cx="103683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>
                <a:latin typeface="Cambria" panose="02040503050406030204" pitchFamily="18" charset="0"/>
              </a:rPr>
              <a:t>As </a:t>
            </a:r>
            <a:r>
              <a:rPr lang="es-MX" sz="2800" dirty="0" err="1" smtClean="0">
                <a:latin typeface="Cambria" panose="02040503050406030204" pitchFamily="18" charset="0"/>
              </a:rPr>
              <a:t>complemetary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verbs</a:t>
            </a:r>
            <a:r>
              <a:rPr lang="es-MX" sz="2800" dirty="0" smtClean="0">
                <a:latin typeface="Cambria" panose="02040503050406030204" pitchFamily="18" charset="0"/>
              </a:rPr>
              <a:t>, modal </a:t>
            </a:r>
            <a:r>
              <a:rPr lang="es-MX" sz="2800" dirty="0" err="1" smtClean="0">
                <a:latin typeface="Cambria" panose="02040503050406030204" pitchFamily="18" charset="0"/>
              </a:rPr>
              <a:t>verbs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cannot</a:t>
            </a:r>
            <a:r>
              <a:rPr lang="es-MX" sz="2800" dirty="0" smtClean="0">
                <a:latin typeface="Cambria" panose="02040503050406030204" pitchFamily="18" charset="0"/>
              </a:rPr>
              <a:t> be </a:t>
            </a:r>
            <a:r>
              <a:rPr lang="es-MX" sz="2800" dirty="0" err="1" smtClean="0">
                <a:latin typeface="Cambria" panose="02040503050406030204" pitchFamily="18" charset="0"/>
              </a:rPr>
              <a:t>without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other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verbs</a:t>
            </a:r>
            <a:r>
              <a:rPr lang="es-MX" sz="2800" dirty="0" smtClean="0">
                <a:latin typeface="Cambria" panose="02040503050406030204" pitchFamily="18" charset="0"/>
              </a:rPr>
              <a:t>. </a:t>
            </a:r>
            <a:r>
              <a:rPr lang="es-MX" sz="2800" dirty="0" err="1" smtClean="0">
                <a:latin typeface="Cambria" panose="02040503050406030204" pitchFamily="18" charset="0"/>
              </a:rPr>
              <a:t>The</a:t>
            </a:r>
            <a:r>
              <a:rPr lang="es-MX" sz="2800" dirty="0" smtClean="0">
                <a:latin typeface="Cambria" panose="02040503050406030204" pitchFamily="18" charset="0"/>
              </a:rPr>
              <a:t> “</a:t>
            </a:r>
            <a:r>
              <a:rPr lang="es-MX" sz="2800" dirty="0" err="1" smtClean="0">
                <a:latin typeface="Cambria" panose="02040503050406030204" pitchFamily="18" charset="0"/>
              </a:rPr>
              <a:t>other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verb</a:t>
            </a:r>
            <a:r>
              <a:rPr lang="es-MX" sz="2800" dirty="0" smtClean="0">
                <a:latin typeface="Cambria" panose="02040503050406030204" pitchFamily="18" charset="0"/>
              </a:rPr>
              <a:t>” </a:t>
            </a:r>
            <a:r>
              <a:rPr lang="es-MX" sz="2800" dirty="0" err="1" smtClean="0">
                <a:latin typeface="Cambria" panose="02040503050406030204" pitchFamily="18" charset="0"/>
              </a:rPr>
              <a:t>is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always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after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the</a:t>
            </a:r>
            <a:r>
              <a:rPr lang="es-MX" sz="2800" dirty="0" smtClean="0">
                <a:latin typeface="Cambria" panose="02040503050406030204" pitchFamily="18" charset="0"/>
              </a:rPr>
              <a:t> modal </a:t>
            </a:r>
            <a:r>
              <a:rPr lang="es-MX" sz="2800" dirty="0" err="1" smtClean="0">
                <a:latin typeface="Cambria" panose="02040503050406030204" pitchFamily="18" charset="0"/>
              </a:rPr>
              <a:t>verb</a:t>
            </a:r>
            <a:r>
              <a:rPr lang="es-MX" sz="2800" dirty="0" smtClean="0">
                <a:latin typeface="Cambria" panose="02040503050406030204" pitchFamily="18" charset="0"/>
              </a:rPr>
              <a:t> and </a:t>
            </a:r>
            <a:r>
              <a:rPr lang="es-MX" sz="2800" dirty="0" err="1" smtClean="0">
                <a:latin typeface="Cambria" panose="02040503050406030204" pitchFamily="18" charset="0"/>
              </a:rPr>
              <a:t>goes</a:t>
            </a:r>
            <a:r>
              <a:rPr lang="es-MX" sz="2800" dirty="0" smtClean="0">
                <a:latin typeface="Cambria" panose="02040503050406030204" pitchFamily="18" charset="0"/>
              </a:rPr>
              <a:t> in </a:t>
            </a:r>
            <a:r>
              <a:rPr lang="es-MX" sz="2800" dirty="0" err="1" smtClean="0">
                <a:latin typeface="Cambria" panose="02040503050406030204" pitchFamily="18" charset="0"/>
              </a:rPr>
              <a:t>infinitive</a:t>
            </a:r>
            <a:r>
              <a:rPr lang="es-MX" sz="2800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endParaRPr lang="es-MX" sz="2800" dirty="0" smtClean="0">
              <a:latin typeface="Cambria" panose="02040503050406030204" pitchFamily="18" charset="0"/>
            </a:endParaRPr>
          </a:p>
          <a:p>
            <a:pPr algn="just"/>
            <a:endParaRPr lang="en-US" sz="2800" i="1" dirty="0">
              <a:latin typeface="Cambria" pitchFamily="18" charset="0"/>
              <a:cs typeface="Arial" pitchFamily="34" charset="0"/>
            </a:endParaRPr>
          </a:p>
          <a:p>
            <a:pPr algn="just"/>
            <a:endParaRPr lang="en-US" sz="2800" dirty="0">
              <a:latin typeface="Cambria" pitchFamily="18" charset="0"/>
              <a:cs typeface="Arial" pitchFamily="34" charset="0"/>
            </a:endParaRPr>
          </a:p>
          <a:p>
            <a:pPr algn="just"/>
            <a:endParaRPr lang="es-MX" sz="2400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481" y="3342407"/>
            <a:ext cx="3963857" cy="2490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1258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60895" y="1540571"/>
            <a:ext cx="1036836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>
                <a:latin typeface="Cambria" panose="02040503050406030204" pitchFamily="18" charset="0"/>
              </a:rPr>
              <a:t>In </a:t>
            </a:r>
            <a:r>
              <a:rPr lang="es-MX" sz="2800" dirty="0" err="1" smtClean="0">
                <a:latin typeface="Cambria" panose="02040503050406030204" pitchFamily="18" charset="0"/>
              </a:rPr>
              <a:t>this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presentation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we</a:t>
            </a:r>
            <a:r>
              <a:rPr lang="es-MX" sz="2800" dirty="0" smtClean="0">
                <a:latin typeface="Cambria" panose="02040503050406030204" pitchFamily="18" charset="0"/>
              </a:rPr>
              <a:t> are </a:t>
            </a:r>
            <a:r>
              <a:rPr lang="es-MX" sz="2800" dirty="0" err="1" smtClean="0">
                <a:latin typeface="Cambria" panose="02040503050406030204" pitchFamily="18" charset="0"/>
              </a:rPr>
              <a:t>not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talk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about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all</a:t>
            </a:r>
            <a:r>
              <a:rPr lang="es-MX" sz="2800" dirty="0" smtClean="0">
                <a:latin typeface="Cambria" panose="02040503050406030204" pitchFamily="18" charset="0"/>
              </a:rPr>
              <a:t> modal </a:t>
            </a:r>
            <a:r>
              <a:rPr lang="es-MX" sz="2800" dirty="0" err="1" smtClean="0">
                <a:latin typeface="Cambria" panose="02040503050406030204" pitchFamily="18" charset="0"/>
              </a:rPr>
              <a:t>verbs</a:t>
            </a:r>
            <a:r>
              <a:rPr lang="es-MX" sz="2800" dirty="0" smtClean="0">
                <a:latin typeface="Cambria" panose="02040503050406030204" pitchFamily="18" charset="0"/>
              </a:rPr>
              <a:t>, </a:t>
            </a:r>
            <a:r>
              <a:rPr lang="es-MX" sz="2800" dirty="0" err="1" smtClean="0">
                <a:latin typeface="Cambria" panose="02040503050406030204" pitchFamily="18" charset="0"/>
              </a:rPr>
              <a:t>we</a:t>
            </a:r>
            <a:r>
              <a:rPr lang="es-MX" sz="2800" dirty="0" smtClean="0">
                <a:latin typeface="Cambria" panose="02040503050406030204" pitchFamily="18" charset="0"/>
              </a:rPr>
              <a:t> are </a:t>
            </a:r>
            <a:r>
              <a:rPr lang="es-MX" sz="2800" dirty="0" err="1" smtClean="0">
                <a:latin typeface="Cambria" panose="02040503050406030204" pitchFamily="18" charset="0"/>
              </a:rPr>
              <a:t>focus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our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attention</a:t>
            </a:r>
            <a:r>
              <a:rPr lang="es-MX" sz="2800" dirty="0" smtClean="0">
                <a:latin typeface="Cambria" panose="02040503050406030204" pitchFamily="18" charset="0"/>
              </a:rPr>
              <a:t> in </a:t>
            </a:r>
            <a:r>
              <a:rPr lang="es-MX" sz="2800" i="1" dirty="0" err="1" smtClean="0">
                <a:latin typeface="Cambria" panose="02040503050406030204" pitchFamily="18" charset="0"/>
              </a:rPr>
              <a:t>Will</a:t>
            </a:r>
            <a:r>
              <a:rPr lang="es-MX" sz="2800" dirty="0" smtClean="0">
                <a:latin typeface="Cambria" panose="02040503050406030204" pitchFamily="18" charset="0"/>
              </a:rPr>
              <a:t> and </a:t>
            </a:r>
            <a:r>
              <a:rPr lang="es-MX" sz="2800" i="1" dirty="0" err="1" smtClean="0">
                <a:latin typeface="Cambria" panose="02040503050406030204" pitchFamily="18" charset="0"/>
              </a:rPr>
              <a:t>May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only</a:t>
            </a:r>
            <a:r>
              <a:rPr lang="es-MX" sz="2800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endParaRPr lang="es-MX" sz="2800" dirty="0" smtClean="0">
              <a:latin typeface="Cambria" panose="02040503050406030204" pitchFamily="18" charset="0"/>
            </a:endParaRPr>
          </a:p>
          <a:p>
            <a:pPr algn="just"/>
            <a:endParaRPr lang="en-US" sz="2800" i="1" dirty="0">
              <a:latin typeface="Cambria" pitchFamily="18" charset="0"/>
              <a:cs typeface="Arial" pitchFamily="34" charset="0"/>
            </a:endParaRPr>
          </a:p>
          <a:p>
            <a:pPr algn="just"/>
            <a:endParaRPr lang="en-US" sz="2800" dirty="0">
              <a:latin typeface="Cambria" pitchFamily="18" charset="0"/>
              <a:cs typeface="Arial" pitchFamily="34" charset="0"/>
            </a:endParaRPr>
          </a:p>
          <a:p>
            <a:pPr algn="just"/>
            <a:endParaRPr lang="es-MX" sz="2400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95" y="3158790"/>
            <a:ext cx="5049703" cy="2557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045" y="3158790"/>
            <a:ext cx="4306284" cy="2560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9118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421</Words>
  <Application>Microsoft Office PowerPoint</Application>
  <PresentationFormat>Panorámica</PresentationFormat>
  <Paragraphs>47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Tema de Office</vt:lpstr>
      <vt:lpstr>UNIVERSIDAD AUTÓNOMA DEL ESTADO DE HIDALGO ESCUELA SUPERIOR DE ZIMAPÁN</vt:lpstr>
      <vt:lpstr>Resumen (Abstract)</vt:lpstr>
      <vt:lpstr>Palabras clave (Keywords):</vt:lpstr>
      <vt:lpstr>Objetivo general: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DEL ESTADO DE HIDALGO ESCUELA SUPERIOR DE ZIMAPÁN</dc:title>
  <dc:creator>Docente</dc:creator>
  <cp:lastModifiedBy>Docente</cp:lastModifiedBy>
  <cp:revision>19</cp:revision>
  <dcterms:created xsi:type="dcterms:W3CDTF">2016-08-12T17:02:00Z</dcterms:created>
  <dcterms:modified xsi:type="dcterms:W3CDTF">2016-08-12T20:41:26Z</dcterms:modified>
</cp:coreProperties>
</file>