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notesMasterIdLst>
    <p:notesMasterId r:id="rId4"/>
  </p:notesMasterIdLst>
  <p:sldIdLst>
    <p:sldId id="264" r:id="rId2"/>
    <p:sldId id="275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3981" autoAdjust="0"/>
  </p:normalViewPr>
  <p:slideViewPr>
    <p:cSldViewPr>
      <p:cViewPr varScale="1">
        <p:scale>
          <a:sx n="69" d="100"/>
          <a:sy n="69" d="100"/>
        </p:scale>
        <p:origin x="1194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8CE7C-1201-44F9-BADA-1862C55C4280}" type="datetimeFigureOut">
              <a:rPr lang="es-MX" smtClean="0"/>
              <a:t>08/02/2016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68A34-04F7-41F8-8104-5F93E04C74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2591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68A34-04F7-41F8-8104-5F93E04C74FA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8498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2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8" y="273054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4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12" Type="http://schemas.openxmlformats.org/officeDocument/2006/relationships/image" Target="../media/image13.gif"/><Relationship Id="rId17" Type="http://schemas.openxmlformats.org/officeDocument/2006/relationships/image" Target="../media/image2.gif"/><Relationship Id="rId2" Type="http://schemas.openxmlformats.org/officeDocument/2006/relationships/image" Target="../media/image3.jpeg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png"/><Relationship Id="rId10" Type="http://schemas.openxmlformats.org/officeDocument/2006/relationships/image" Target="../media/image11.jp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9768410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03516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2999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03712" y="2564904"/>
            <a:ext cx="5400600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dirty="0"/>
              <a:t>Antecedentes Históricos de la Investigación de Operaciones</a:t>
            </a:r>
            <a:r>
              <a:rPr lang="es-ES" sz="2800" dirty="0" smtClean="0"/>
              <a:t>.</a:t>
            </a:r>
          </a:p>
          <a:p>
            <a:endParaRPr lang="es-MX" sz="2800" dirty="0"/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</a:t>
            </a:r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Adriana Espino Beltrán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ángulo 102"/>
          <p:cNvSpPr/>
          <p:nvPr/>
        </p:nvSpPr>
        <p:spPr>
          <a:xfrm>
            <a:off x="4365938" y="4046108"/>
            <a:ext cx="7469746" cy="1287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4" name="Rectángulo 103"/>
          <p:cNvSpPr/>
          <p:nvPr/>
        </p:nvSpPr>
        <p:spPr>
          <a:xfrm>
            <a:off x="676141" y="4290808"/>
            <a:ext cx="7379594" cy="1287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5" name="Conector recto 104"/>
          <p:cNvCxnSpPr/>
          <p:nvPr/>
        </p:nvCxnSpPr>
        <p:spPr>
          <a:xfrm flipH="1" flipV="1">
            <a:off x="971431" y="3127005"/>
            <a:ext cx="924" cy="1228197"/>
          </a:xfrm>
          <a:prstGeom prst="line">
            <a:avLst/>
          </a:prstGeom>
          <a:ln w="28575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uadroTexto 105"/>
          <p:cNvSpPr txBox="1"/>
          <p:nvPr/>
        </p:nvSpPr>
        <p:spPr>
          <a:xfrm>
            <a:off x="971431" y="4469975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1910</a:t>
            </a:r>
            <a:endParaRPr lang="es-MX" dirty="0"/>
          </a:p>
        </p:txBody>
      </p:sp>
      <p:sp>
        <p:nvSpPr>
          <p:cNvPr id="107" name="CuadroTexto 106"/>
          <p:cNvSpPr txBox="1"/>
          <p:nvPr/>
        </p:nvSpPr>
        <p:spPr>
          <a:xfrm>
            <a:off x="379397" y="2124647"/>
            <a:ext cx="24212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Primera Guerra Mundial </a:t>
            </a:r>
          </a:p>
          <a:p>
            <a:r>
              <a:rPr lang="es-MX" sz="1000" b="1" dirty="0" smtClean="0"/>
              <a:t>Thomas Edison se dio a la</a:t>
            </a:r>
          </a:p>
          <a:p>
            <a:r>
              <a:rPr lang="es-MX" sz="1000" b="1" dirty="0"/>
              <a:t>t</a:t>
            </a:r>
            <a:r>
              <a:rPr lang="es-MX" sz="1000" b="1" dirty="0" smtClean="0"/>
              <a:t>area de averiguar las </a:t>
            </a:r>
          </a:p>
          <a:p>
            <a:r>
              <a:rPr lang="es-MX" sz="1000" b="1" dirty="0"/>
              <a:t>m</a:t>
            </a:r>
            <a:r>
              <a:rPr lang="es-MX" sz="1000" b="1" dirty="0" smtClean="0"/>
              <a:t>aniobras delos barcos</a:t>
            </a:r>
          </a:p>
          <a:p>
            <a:r>
              <a:rPr lang="es-MX" sz="1000" b="1" dirty="0" smtClean="0"/>
              <a:t>mercantes para disminuir </a:t>
            </a:r>
          </a:p>
          <a:p>
            <a:r>
              <a:rPr lang="es-MX" sz="1000" b="1" dirty="0" smtClean="0"/>
              <a:t>pérdidas por robos submarinos.</a:t>
            </a:r>
            <a:endParaRPr lang="es-MX" sz="1000" b="1" dirty="0"/>
          </a:p>
        </p:txBody>
      </p:sp>
      <p:pic>
        <p:nvPicPr>
          <p:cNvPr id="108" name="Imagen 10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62" y="3327852"/>
            <a:ext cx="764480" cy="903061"/>
          </a:xfrm>
          <a:prstGeom prst="rect">
            <a:avLst/>
          </a:prstGeom>
        </p:spPr>
      </p:pic>
      <p:sp>
        <p:nvSpPr>
          <p:cNvPr id="109" name="CuadroTexto 108"/>
          <p:cNvSpPr txBox="1"/>
          <p:nvPr/>
        </p:nvSpPr>
        <p:spPr>
          <a:xfrm>
            <a:off x="119788" y="3187247"/>
            <a:ext cx="10689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/>
              <a:t>Tablero táctico</a:t>
            </a:r>
            <a:endParaRPr lang="es-MX" sz="900" dirty="0"/>
          </a:p>
        </p:txBody>
      </p:sp>
      <p:cxnSp>
        <p:nvCxnSpPr>
          <p:cNvPr id="110" name="Conector recto 109"/>
          <p:cNvCxnSpPr/>
          <p:nvPr/>
        </p:nvCxnSpPr>
        <p:spPr>
          <a:xfrm flipV="1">
            <a:off x="1666890" y="4355202"/>
            <a:ext cx="923" cy="1526703"/>
          </a:xfrm>
          <a:prstGeom prst="line">
            <a:avLst/>
          </a:prstGeom>
          <a:ln w="28575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uadroTexto 110"/>
          <p:cNvSpPr txBox="1"/>
          <p:nvPr/>
        </p:nvSpPr>
        <p:spPr>
          <a:xfrm>
            <a:off x="128662" y="5951602"/>
            <a:ext cx="242122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A.K. </a:t>
            </a:r>
            <a:r>
              <a:rPr lang="es-MX" sz="1000" b="1" dirty="0" err="1" smtClean="0"/>
              <a:t>Erlangs</a:t>
            </a:r>
            <a:r>
              <a:rPr lang="es-MX" sz="1000" b="1" dirty="0" smtClean="0"/>
              <a:t>, ingeniero </a:t>
            </a:r>
            <a:r>
              <a:rPr lang="es-MX" sz="1000" b="1" dirty="0" err="1" smtClean="0"/>
              <a:t>Danes</a:t>
            </a:r>
            <a:endParaRPr lang="es-MX" sz="1000" b="1" dirty="0" smtClean="0"/>
          </a:p>
          <a:p>
            <a:r>
              <a:rPr lang="es-MX" sz="1000" b="1" dirty="0"/>
              <a:t>l</a:t>
            </a:r>
            <a:r>
              <a:rPr lang="es-MX" sz="1000" b="1" dirty="0" smtClean="0"/>
              <a:t>leva a cabo experimentos</a:t>
            </a:r>
          </a:p>
          <a:p>
            <a:r>
              <a:rPr lang="es-MX" sz="1000" b="1" dirty="0"/>
              <a:t>r</a:t>
            </a:r>
            <a:r>
              <a:rPr lang="es-MX" sz="1000" b="1" dirty="0" smtClean="0"/>
              <a:t>elacionados con las fluctuaciones</a:t>
            </a:r>
          </a:p>
          <a:p>
            <a:r>
              <a:rPr lang="es-MX" sz="1000" b="1" dirty="0"/>
              <a:t>d</a:t>
            </a:r>
            <a:r>
              <a:rPr lang="es-MX" sz="1000" b="1" dirty="0" smtClean="0"/>
              <a:t>e la demanda de instalaciones telefónicas</a:t>
            </a:r>
            <a:endParaRPr lang="es-MX" sz="1000" b="1" dirty="0"/>
          </a:p>
        </p:txBody>
      </p:sp>
      <p:pic>
        <p:nvPicPr>
          <p:cNvPr id="112" name="Imagen 1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626" y="4970191"/>
            <a:ext cx="935063" cy="716993"/>
          </a:xfrm>
          <a:prstGeom prst="rect">
            <a:avLst/>
          </a:prstGeom>
        </p:spPr>
      </p:pic>
      <p:pic>
        <p:nvPicPr>
          <p:cNvPr id="113" name="Imagen 1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02" y="4985196"/>
            <a:ext cx="705598" cy="966406"/>
          </a:xfrm>
          <a:prstGeom prst="rect">
            <a:avLst/>
          </a:prstGeom>
        </p:spPr>
      </p:pic>
      <p:sp>
        <p:nvSpPr>
          <p:cNvPr id="114" name="CuadroTexto 113"/>
          <p:cNvSpPr txBox="1"/>
          <p:nvPr/>
        </p:nvSpPr>
        <p:spPr>
          <a:xfrm>
            <a:off x="3605907" y="4457848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1930</a:t>
            </a:r>
            <a:endParaRPr lang="es-MX" dirty="0"/>
          </a:p>
        </p:txBody>
      </p:sp>
      <p:cxnSp>
        <p:nvCxnSpPr>
          <p:cNvPr id="115" name="Conector recto 114"/>
          <p:cNvCxnSpPr/>
          <p:nvPr/>
        </p:nvCxnSpPr>
        <p:spPr>
          <a:xfrm flipV="1">
            <a:off x="3547519" y="3327852"/>
            <a:ext cx="0" cy="994484"/>
          </a:xfrm>
          <a:prstGeom prst="line">
            <a:avLst/>
          </a:prstGeom>
          <a:ln w="28575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CuadroTexto 115"/>
          <p:cNvSpPr txBox="1"/>
          <p:nvPr/>
        </p:nvSpPr>
        <p:spPr>
          <a:xfrm>
            <a:off x="2472132" y="2524481"/>
            <a:ext cx="21507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err="1" smtClean="0"/>
              <a:t>Horace</a:t>
            </a:r>
            <a:r>
              <a:rPr lang="es-MX" sz="1000" b="1" dirty="0" smtClean="0"/>
              <a:t> C, </a:t>
            </a:r>
            <a:r>
              <a:rPr lang="es-MX" sz="1000" b="1" dirty="0" err="1" smtClean="0"/>
              <a:t>Levison</a:t>
            </a:r>
            <a:r>
              <a:rPr lang="es-MX" sz="1000" b="1" dirty="0" smtClean="0"/>
              <a:t> aplicó modelos matemáticos muy refinados a grandes </a:t>
            </a:r>
            <a:r>
              <a:rPr lang="es-MX" sz="1000" b="1" dirty="0" smtClean="0"/>
              <a:t> cantidades </a:t>
            </a:r>
            <a:r>
              <a:rPr lang="es-MX" sz="1000" b="1" dirty="0" smtClean="0"/>
              <a:t>de datos.</a:t>
            </a:r>
            <a:endParaRPr lang="es-MX" sz="1000" b="1" dirty="0"/>
          </a:p>
        </p:txBody>
      </p:sp>
      <p:pic>
        <p:nvPicPr>
          <p:cNvPr id="117" name="Imagen 1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190" y="3235720"/>
            <a:ext cx="962845" cy="835750"/>
          </a:xfrm>
          <a:prstGeom prst="rect">
            <a:avLst/>
          </a:prstGeom>
        </p:spPr>
      </p:pic>
      <p:pic>
        <p:nvPicPr>
          <p:cNvPr id="118" name="Imagen 1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233" y="3269151"/>
            <a:ext cx="525458" cy="635326"/>
          </a:xfrm>
          <a:prstGeom prst="rect">
            <a:avLst/>
          </a:prstGeom>
        </p:spPr>
      </p:pic>
      <p:cxnSp>
        <p:nvCxnSpPr>
          <p:cNvPr id="119" name="Conector recto 118"/>
          <p:cNvCxnSpPr/>
          <p:nvPr/>
        </p:nvCxnSpPr>
        <p:spPr>
          <a:xfrm flipV="1">
            <a:off x="3073876" y="4416166"/>
            <a:ext cx="4293" cy="1056066"/>
          </a:xfrm>
          <a:prstGeom prst="line">
            <a:avLst/>
          </a:prstGeom>
          <a:ln w="28575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CuadroTexto 119"/>
          <p:cNvSpPr txBox="1"/>
          <p:nvPr/>
        </p:nvSpPr>
        <p:spPr>
          <a:xfrm>
            <a:off x="2931614" y="2123914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1937</a:t>
            </a:r>
            <a:endParaRPr lang="es-MX" dirty="0"/>
          </a:p>
        </p:txBody>
      </p:sp>
      <p:sp>
        <p:nvSpPr>
          <p:cNvPr id="121" name="CuadroTexto 120"/>
          <p:cNvSpPr txBox="1"/>
          <p:nvPr/>
        </p:nvSpPr>
        <p:spPr>
          <a:xfrm>
            <a:off x="3104664" y="4927932"/>
            <a:ext cx="175711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Científicos ingleses ayudaron a militares a descubrir la mejor manera de utilizar radar para aviones enemigos.</a:t>
            </a:r>
            <a:endParaRPr lang="es-MX" sz="1000" b="1" dirty="0"/>
          </a:p>
        </p:txBody>
      </p:sp>
      <p:pic>
        <p:nvPicPr>
          <p:cNvPr id="122" name="Imagen 1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838" y="5718416"/>
            <a:ext cx="1302295" cy="861092"/>
          </a:xfrm>
          <a:prstGeom prst="rect">
            <a:avLst/>
          </a:prstGeom>
        </p:spPr>
      </p:pic>
      <p:sp>
        <p:nvSpPr>
          <p:cNvPr id="123" name="CuadroTexto 122"/>
          <p:cNvSpPr txBox="1"/>
          <p:nvPr/>
        </p:nvSpPr>
        <p:spPr>
          <a:xfrm>
            <a:off x="5310749" y="4586446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1939</a:t>
            </a:r>
            <a:endParaRPr lang="es-MX" dirty="0"/>
          </a:p>
        </p:txBody>
      </p:sp>
      <p:cxnSp>
        <p:nvCxnSpPr>
          <p:cNvPr id="124" name="Conector recto 123"/>
          <p:cNvCxnSpPr/>
          <p:nvPr/>
        </p:nvCxnSpPr>
        <p:spPr>
          <a:xfrm flipV="1">
            <a:off x="6456844" y="2977519"/>
            <a:ext cx="4293" cy="1056066"/>
          </a:xfrm>
          <a:prstGeom prst="line">
            <a:avLst/>
          </a:prstGeom>
          <a:ln w="28575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CuadroTexto 124"/>
          <p:cNvSpPr txBox="1"/>
          <p:nvPr/>
        </p:nvSpPr>
        <p:spPr>
          <a:xfrm>
            <a:off x="5050094" y="5895803"/>
            <a:ext cx="175711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Los científicos ampliaron su área de actividades hasta abarcar más allá del problema original del radar.</a:t>
            </a:r>
            <a:endParaRPr lang="es-MX" sz="1000" b="1" dirty="0"/>
          </a:p>
        </p:txBody>
      </p:sp>
      <p:pic>
        <p:nvPicPr>
          <p:cNvPr id="126" name="Imagen 12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298" y="5029288"/>
            <a:ext cx="952500" cy="632460"/>
          </a:xfrm>
          <a:prstGeom prst="rect">
            <a:avLst/>
          </a:prstGeom>
        </p:spPr>
      </p:pic>
      <p:sp>
        <p:nvSpPr>
          <p:cNvPr id="127" name="CuadroTexto 126"/>
          <p:cNvSpPr txBox="1"/>
          <p:nvPr/>
        </p:nvSpPr>
        <p:spPr>
          <a:xfrm>
            <a:off x="3293347" y="1636009"/>
            <a:ext cx="5876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0070C0"/>
                </a:solidFill>
              </a:rPr>
              <a:t>Línea del tiempo de Investigación de Operaciones</a:t>
            </a:r>
            <a:endParaRPr lang="es-MX" b="1" dirty="0">
              <a:solidFill>
                <a:srgbClr val="0070C0"/>
              </a:solidFill>
            </a:endParaRPr>
          </a:p>
        </p:txBody>
      </p:sp>
      <p:cxnSp>
        <p:nvCxnSpPr>
          <p:cNvPr id="128" name="Conector recto 127"/>
          <p:cNvCxnSpPr/>
          <p:nvPr/>
        </p:nvCxnSpPr>
        <p:spPr>
          <a:xfrm flipV="1">
            <a:off x="4365938" y="2088518"/>
            <a:ext cx="0" cy="1957590"/>
          </a:xfrm>
          <a:prstGeom prst="line">
            <a:avLst/>
          </a:prstGeom>
          <a:ln w="28575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uadroTexto 128"/>
          <p:cNvSpPr txBox="1"/>
          <p:nvPr/>
        </p:nvSpPr>
        <p:spPr>
          <a:xfrm>
            <a:off x="4568833" y="3074665"/>
            <a:ext cx="175711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Se reunió el Grupo de Mando de Investigación contra Aviones por problemas de puntería por P. M. S. </a:t>
            </a:r>
            <a:r>
              <a:rPr lang="es-MX" sz="1000" b="1" dirty="0" err="1" smtClean="0"/>
              <a:t>Blackett</a:t>
            </a:r>
            <a:endParaRPr lang="es-MX" sz="1000" b="1" dirty="0"/>
          </a:p>
        </p:txBody>
      </p:sp>
      <p:pic>
        <p:nvPicPr>
          <p:cNvPr id="130" name="Imagen 1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866" y="2158787"/>
            <a:ext cx="1016602" cy="892068"/>
          </a:xfrm>
          <a:prstGeom prst="rect">
            <a:avLst/>
          </a:prstGeom>
        </p:spPr>
      </p:pic>
      <p:sp>
        <p:nvSpPr>
          <p:cNvPr id="131" name="CuadroTexto 130"/>
          <p:cNvSpPr txBox="1"/>
          <p:nvPr/>
        </p:nvSpPr>
        <p:spPr>
          <a:xfrm>
            <a:off x="6044122" y="2568170"/>
            <a:ext cx="695459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1940</a:t>
            </a:r>
            <a:endParaRPr lang="es-MX" dirty="0"/>
          </a:p>
        </p:txBody>
      </p:sp>
      <p:sp>
        <p:nvSpPr>
          <p:cNvPr id="132" name="CuadroTexto 131"/>
          <p:cNvSpPr txBox="1"/>
          <p:nvPr/>
        </p:nvSpPr>
        <p:spPr>
          <a:xfrm>
            <a:off x="8075053" y="4230913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1941</a:t>
            </a:r>
            <a:endParaRPr lang="es-MX" dirty="0"/>
          </a:p>
        </p:txBody>
      </p:sp>
      <p:sp>
        <p:nvSpPr>
          <p:cNvPr id="133" name="CuadroTexto 132"/>
          <p:cNvSpPr txBox="1"/>
          <p:nvPr/>
        </p:nvSpPr>
        <p:spPr>
          <a:xfrm>
            <a:off x="9448186" y="2133891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1951</a:t>
            </a:r>
            <a:endParaRPr lang="es-MX" dirty="0"/>
          </a:p>
        </p:txBody>
      </p:sp>
      <p:sp>
        <p:nvSpPr>
          <p:cNvPr id="134" name="CuadroTexto 133"/>
          <p:cNvSpPr txBox="1"/>
          <p:nvPr/>
        </p:nvSpPr>
        <p:spPr>
          <a:xfrm>
            <a:off x="9106553" y="4243663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1950</a:t>
            </a:r>
            <a:endParaRPr lang="es-MX" dirty="0"/>
          </a:p>
        </p:txBody>
      </p:sp>
      <p:sp>
        <p:nvSpPr>
          <p:cNvPr id="135" name="CuadroTexto 134"/>
          <p:cNvSpPr txBox="1"/>
          <p:nvPr/>
        </p:nvSpPr>
        <p:spPr>
          <a:xfrm>
            <a:off x="8280736" y="3644232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1942</a:t>
            </a:r>
            <a:endParaRPr lang="es-MX" dirty="0"/>
          </a:p>
        </p:txBody>
      </p:sp>
      <p:cxnSp>
        <p:nvCxnSpPr>
          <p:cNvPr id="136" name="Conector recto 135"/>
          <p:cNvCxnSpPr/>
          <p:nvPr/>
        </p:nvCxnSpPr>
        <p:spPr>
          <a:xfrm flipV="1">
            <a:off x="8914037" y="2133891"/>
            <a:ext cx="0" cy="1957590"/>
          </a:xfrm>
          <a:prstGeom prst="line">
            <a:avLst/>
          </a:prstGeom>
          <a:ln w="28575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ector recto 136"/>
          <p:cNvCxnSpPr/>
          <p:nvPr/>
        </p:nvCxnSpPr>
        <p:spPr>
          <a:xfrm flipV="1">
            <a:off x="10827520" y="2113880"/>
            <a:ext cx="0" cy="1957590"/>
          </a:xfrm>
          <a:prstGeom prst="line">
            <a:avLst/>
          </a:prstGeom>
          <a:ln w="28575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recto 137"/>
          <p:cNvCxnSpPr/>
          <p:nvPr/>
        </p:nvCxnSpPr>
        <p:spPr>
          <a:xfrm flipV="1">
            <a:off x="10143645" y="4177031"/>
            <a:ext cx="0" cy="1353223"/>
          </a:xfrm>
          <a:prstGeom prst="line">
            <a:avLst/>
          </a:prstGeom>
          <a:ln w="28575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ector recto 138"/>
          <p:cNvCxnSpPr/>
          <p:nvPr/>
        </p:nvCxnSpPr>
        <p:spPr>
          <a:xfrm flipV="1">
            <a:off x="6152408" y="4408952"/>
            <a:ext cx="12579" cy="1422458"/>
          </a:xfrm>
          <a:prstGeom prst="line">
            <a:avLst/>
          </a:prstGeom>
          <a:ln w="28575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ector recto 139"/>
          <p:cNvCxnSpPr/>
          <p:nvPr/>
        </p:nvCxnSpPr>
        <p:spPr>
          <a:xfrm flipV="1">
            <a:off x="8688807" y="4139758"/>
            <a:ext cx="0" cy="1957590"/>
          </a:xfrm>
          <a:prstGeom prst="line">
            <a:avLst/>
          </a:prstGeom>
          <a:ln w="28575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CuadroTexto 140"/>
          <p:cNvSpPr txBox="1"/>
          <p:nvPr/>
        </p:nvSpPr>
        <p:spPr>
          <a:xfrm>
            <a:off x="6533946" y="4609595"/>
            <a:ext cx="1757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/>
              <a:t>A</a:t>
            </a:r>
            <a:r>
              <a:rPr lang="es-MX" sz="1000" b="1" dirty="0" smtClean="0"/>
              <a:t>ctividades científicas en investigación operacional en investigaciones de radar</a:t>
            </a:r>
            <a:endParaRPr lang="es-MX" sz="1000" b="1" dirty="0"/>
          </a:p>
        </p:txBody>
      </p:sp>
      <p:sp>
        <p:nvSpPr>
          <p:cNvPr id="142" name="CuadroTexto 141"/>
          <p:cNvSpPr txBox="1"/>
          <p:nvPr/>
        </p:nvSpPr>
        <p:spPr>
          <a:xfrm>
            <a:off x="7090666" y="2167607"/>
            <a:ext cx="175711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Investigación de operaciones a nivel superior, incluían el radar y la creación de convoyes.</a:t>
            </a:r>
            <a:endParaRPr lang="es-MX" sz="1000" b="1" dirty="0"/>
          </a:p>
        </p:txBody>
      </p:sp>
      <p:sp>
        <p:nvSpPr>
          <p:cNvPr id="143" name="CuadroTexto 142"/>
          <p:cNvSpPr txBox="1"/>
          <p:nvPr/>
        </p:nvSpPr>
        <p:spPr>
          <a:xfrm>
            <a:off x="9002888" y="5661748"/>
            <a:ext cx="175711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La industria Norteamericana comenzó a tomar enserio la I.O. con la programación lineal.</a:t>
            </a:r>
            <a:endParaRPr lang="es-MX" sz="1000" b="1" dirty="0"/>
          </a:p>
        </p:txBody>
      </p:sp>
      <p:sp>
        <p:nvSpPr>
          <p:cNvPr id="144" name="CuadroTexto 143"/>
          <p:cNvSpPr txBox="1"/>
          <p:nvPr/>
        </p:nvSpPr>
        <p:spPr>
          <a:xfrm>
            <a:off x="9080364" y="3232871"/>
            <a:ext cx="17571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Se celebra la primer Conferencia sobre I.O.  En el Instituto Case de Tecnología de Cleveland</a:t>
            </a:r>
            <a:endParaRPr lang="es-MX" sz="1000" b="1" dirty="0"/>
          </a:p>
        </p:txBody>
      </p:sp>
      <p:pic>
        <p:nvPicPr>
          <p:cNvPr id="145" name="Imagen 14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872" y="5190262"/>
            <a:ext cx="1038554" cy="816681"/>
          </a:xfrm>
          <a:prstGeom prst="rect">
            <a:avLst/>
          </a:prstGeom>
        </p:spPr>
      </p:pic>
      <p:pic>
        <p:nvPicPr>
          <p:cNvPr id="146" name="Imagen 14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96" y="3086652"/>
            <a:ext cx="1095595" cy="843949"/>
          </a:xfrm>
          <a:prstGeom prst="rect">
            <a:avLst/>
          </a:prstGeom>
        </p:spPr>
      </p:pic>
      <p:pic>
        <p:nvPicPr>
          <p:cNvPr id="147" name="Imagen 14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657" y="4685736"/>
            <a:ext cx="1089219" cy="844518"/>
          </a:xfrm>
          <a:prstGeom prst="rect">
            <a:avLst/>
          </a:prstGeom>
        </p:spPr>
      </p:pic>
      <p:pic>
        <p:nvPicPr>
          <p:cNvPr id="148" name="Imagen 14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140619" y="2419841"/>
            <a:ext cx="1227314" cy="776660"/>
          </a:xfrm>
          <a:prstGeom prst="rect">
            <a:avLst/>
          </a:prstGeom>
        </p:spPr>
      </p:pic>
      <p:pic>
        <p:nvPicPr>
          <p:cNvPr id="149" name="Imagen 14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62" y="3525712"/>
            <a:ext cx="643766" cy="643766"/>
          </a:xfrm>
          <a:prstGeom prst="rect">
            <a:avLst/>
          </a:prstGeom>
        </p:spPr>
      </p:pic>
      <p:sp>
        <p:nvSpPr>
          <p:cNvPr id="157" name="CuadroTexto 156"/>
          <p:cNvSpPr txBox="1"/>
          <p:nvPr/>
        </p:nvSpPr>
        <p:spPr>
          <a:xfrm>
            <a:off x="10799765" y="4224286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1990</a:t>
            </a:r>
            <a:endParaRPr lang="es-MX" dirty="0"/>
          </a:p>
        </p:txBody>
      </p:sp>
      <p:sp>
        <p:nvSpPr>
          <p:cNvPr id="158" name="CuadroTexto 157"/>
          <p:cNvSpPr txBox="1"/>
          <p:nvPr/>
        </p:nvSpPr>
        <p:spPr>
          <a:xfrm>
            <a:off x="10346621" y="4608212"/>
            <a:ext cx="17571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Se acelera software para la IO</a:t>
            </a:r>
            <a:endParaRPr lang="es-MX" sz="1000" b="1" dirty="0"/>
          </a:p>
        </p:txBody>
      </p:sp>
      <p:pic>
        <p:nvPicPr>
          <p:cNvPr id="161" name="Picture 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3602" y="4927932"/>
            <a:ext cx="932082" cy="646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6 Imagen" descr="LOGO JPG.jpg"/>
          <p:cNvPicPr/>
          <p:nvPr/>
        </p:nvPicPr>
        <p:blipFill>
          <a:blip r:embed="rId16" cstate="print"/>
          <a:srcRect l="34974" t="22000" r="34137" b="26320"/>
          <a:stretch>
            <a:fillRect/>
          </a:stretch>
        </p:blipFill>
        <p:spPr>
          <a:xfrm>
            <a:off x="9805191" y="294489"/>
            <a:ext cx="676907" cy="887342"/>
          </a:xfrm>
          <a:prstGeom prst="rect">
            <a:avLst/>
          </a:prstGeom>
        </p:spPr>
      </p:pic>
      <p:pic>
        <p:nvPicPr>
          <p:cNvPr id="163" name="Picture 2" descr="Logo UAEH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740297" y="150472"/>
            <a:ext cx="1163767" cy="1440160"/>
          </a:xfrm>
          <a:prstGeom prst="rect">
            <a:avLst/>
          </a:prstGeom>
          <a:noFill/>
        </p:spPr>
      </p:pic>
      <p:sp>
        <p:nvSpPr>
          <p:cNvPr id="164" name="5 CuadroTexto"/>
          <p:cNvSpPr txBox="1"/>
          <p:nvPr/>
        </p:nvSpPr>
        <p:spPr>
          <a:xfrm>
            <a:off x="3036438" y="438504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239</Words>
  <Application>Microsoft Office PowerPoint</Application>
  <PresentationFormat>Panorámica</PresentationFormat>
  <Paragraphs>43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L.C. ADRIANA</cp:lastModifiedBy>
  <cp:revision>23</cp:revision>
  <dcterms:created xsi:type="dcterms:W3CDTF">2012-08-07T16:35:15Z</dcterms:created>
  <dcterms:modified xsi:type="dcterms:W3CDTF">2016-02-08T06:19:16Z</dcterms:modified>
</cp:coreProperties>
</file>