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4" r:id="rId6"/>
    <p:sldId id="262"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1" d="100"/>
          <a:sy n="61" d="100"/>
        </p:scale>
        <p:origin x="-1296"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13/07/2015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13/07/2015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2195736" y="2564904"/>
            <a:ext cx="4824536" cy="3154710"/>
          </a:xfrm>
          <a:prstGeom prst="rect">
            <a:avLst/>
          </a:prstGeom>
          <a:noFill/>
        </p:spPr>
        <p:txBody>
          <a:bodyPr wrap="square" rtlCol="0">
            <a:spAutoFit/>
          </a:bodyPr>
          <a:lstStyle/>
          <a:p>
            <a:pPr algn="ctr"/>
            <a:r>
              <a:rPr lang="es-MX" sz="2800" b="1" dirty="0" smtClean="0">
                <a:latin typeface="Arial" pitchFamily="34" charset="0"/>
                <a:cs typeface="Arial" pitchFamily="34" charset="0"/>
              </a:rPr>
              <a:t>Área académica: Contabilidad</a:t>
            </a:r>
          </a:p>
          <a:p>
            <a:pPr algn="ctr"/>
            <a:endParaRPr lang="es-MX" sz="2800" b="1" dirty="0" smtClean="0">
              <a:latin typeface="Arial" pitchFamily="34" charset="0"/>
              <a:cs typeface="Arial" pitchFamily="34" charset="0"/>
            </a:endParaRPr>
          </a:p>
          <a:p>
            <a:pPr algn="ctr"/>
            <a:r>
              <a:rPr lang="es-MX" sz="2300" b="1" dirty="0" smtClean="0">
                <a:latin typeface="Arial" pitchFamily="34" charset="0"/>
                <a:cs typeface="Arial" pitchFamily="34" charset="0"/>
              </a:rPr>
              <a:t>Proyectos de inversión</a:t>
            </a:r>
          </a:p>
          <a:p>
            <a:pPr algn="ctr"/>
            <a:r>
              <a:rPr lang="es-MX" sz="2300" b="1" dirty="0" smtClean="0">
                <a:latin typeface="Arial" pitchFamily="34" charset="0"/>
                <a:cs typeface="Arial" pitchFamily="34" charset="0"/>
              </a:rPr>
              <a:t>Nombre del profesor: Víctor González González</a:t>
            </a:r>
          </a:p>
          <a:p>
            <a:pPr algn="ctr"/>
            <a:r>
              <a:rPr lang="es-MX" sz="2300" b="1" dirty="0" smtClean="0">
                <a:latin typeface="Arial" pitchFamily="34" charset="0"/>
                <a:cs typeface="Arial" pitchFamily="34" charset="0"/>
              </a:rPr>
              <a:t>Julio Diciembre 2015</a:t>
            </a:r>
          </a:p>
          <a:p>
            <a:pPr algn="ct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7"/>
            <a:ext cx="8136904" cy="6555641"/>
          </a:xfrm>
          <a:prstGeom prst="rect">
            <a:avLst/>
          </a:prstGeom>
          <a:noFill/>
        </p:spPr>
        <p:txBody>
          <a:bodyPr wrap="square" rtlCol="0">
            <a:spAutoFit/>
          </a:bodyPr>
          <a:lstStyle/>
          <a:p>
            <a:endParaRPr lang="es-MX" dirty="0"/>
          </a:p>
          <a:p>
            <a:r>
              <a:rPr lang="es-MX" sz="2800" b="1" dirty="0" smtClean="0">
                <a:latin typeface="Arial" pitchFamily="34" charset="0"/>
                <a:cs typeface="Arial" pitchFamily="34" charset="0"/>
              </a:rPr>
              <a:t> Resumen </a:t>
            </a:r>
          </a:p>
          <a:p>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Un proyecto de inversión es una investigación que debe permitir resolver una necesidad al cual si se le aplican recursos económico debe generar un rendimiento, por ello es necesario aplicar una metodología adecuada que de certeza en los datos proporcionados.</a:t>
            </a:r>
          </a:p>
          <a:p>
            <a:pPr algn="just"/>
            <a:endParaRPr lang="es-MX" b="1" dirty="0">
              <a:latin typeface="Arial" pitchFamily="34" charset="0"/>
              <a:cs typeface="Arial" pitchFamily="34" charset="0"/>
            </a:endParaRPr>
          </a:p>
          <a:p>
            <a:r>
              <a:rPr lang="es-MX" b="1" dirty="0" smtClean="0">
                <a:latin typeface="Arial" pitchFamily="34" charset="0"/>
                <a:cs typeface="Arial" pitchFamily="34" charset="0"/>
              </a:rPr>
              <a:t>Palabras clave: Proyecto, inversión, recursos, metodología.</a:t>
            </a:r>
          </a:p>
          <a:p>
            <a:endParaRPr lang="es-MX" b="1" dirty="0" smtClean="0">
              <a:latin typeface="Arial" pitchFamily="34" charset="0"/>
              <a:cs typeface="Arial" pitchFamily="34" charset="0"/>
            </a:endParaRPr>
          </a:p>
          <a:p>
            <a:pPr algn="just"/>
            <a:r>
              <a:rPr lang="es-MX" sz="2800" b="1" dirty="0" err="1" smtClean="0">
                <a:latin typeface="Arial" pitchFamily="34" charset="0"/>
                <a:cs typeface="Arial" pitchFamily="34" charset="0"/>
              </a:rPr>
              <a:t>Abstrac</a:t>
            </a:r>
            <a:endParaRPr lang="es-MX" sz="2800" b="1" dirty="0" smtClean="0">
              <a:latin typeface="Arial" pitchFamily="34" charset="0"/>
              <a:cs typeface="Arial" pitchFamily="34" charset="0"/>
            </a:endParaRPr>
          </a:p>
          <a:p>
            <a:pPr algn="just"/>
            <a:endParaRPr lang="es-MX" b="1" dirty="0" smtClean="0">
              <a:latin typeface="Arial" pitchFamily="34" charset="0"/>
              <a:cs typeface="Arial" pitchFamily="34" charset="0"/>
            </a:endParaRPr>
          </a:p>
          <a:p>
            <a:pPr algn="just"/>
            <a:r>
              <a:rPr lang="en-US" b="1" dirty="0" smtClean="0"/>
              <a:t>An investment project is an investigation that should resolve a need which are applied if economic resources should generate a return, so it is necessary to apply an appropriate methodology of certainty in the data provided. Keywords: Project, investment, resources, methodology.</a:t>
            </a:r>
            <a:endParaRPr lang="es-MX"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 </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692696"/>
            <a:ext cx="7772400" cy="5328592"/>
          </a:xfrm>
        </p:spPr>
        <p:txBody>
          <a:bodyPr>
            <a:normAutofit/>
          </a:bodyPr>
          <a:lstStyle/>
          <a:p>
            <a:pPr algn="just">
              <a:lnSpc>
                <a:spcPct val="170000"/>
              </a:lnSpc>
            </a:pPr>
            <a:r>
              <a:rPr lang="es-MX" sz="2400" b="1" dirty="0" smtClean="0">
                <a:solidFill>
                  <a:schemeClr val="tx1"/>
                </a:solidFill>
                <a:latin typeface="Arial" pitchFamily="34" charset="0"/>
                <a:cs typeface="Arial" pitchFamily="34" charset="0"/>
              </a:rPr>
              <a:t>Objetivo General:</a:t>
            </a:r>
            <a:r>
              <a:rPr lang="es-ES_tradnl" sz="2400" b="1" dirty="0" smtClean="0">
                <a:solidFill>
                  <a:schemeClr val="tx1"/>
                </a:solidFill>
              </a:rPr>
              <a:t>Dotar al alumno de los elementos teóricos y prácticos necesarios para poder      identificar, estructurar, evaluar y desarrollar un proyecto de inversión en la creación o crecimiento de empresas. </a:t>
            </a:r>
            <a:endParaRPr lang="es-MX" sz="2400" b="1" dirty="0" smtClean="0">
              <a:solidFill>
                <a:schemeClr val="tx1"/>
              </a:solidFill>
              <a:latin typeface="Arial" pitchFamily="34" charset="0"/>
              <a:cs typeface="Arial" pitchFamily="34" charset="0"/>
            </a:endParaRPr>
          </a:p>
          <a:p>
            <a:endParaRPr lang="es-MX" dirty="0"/>
          </a:p>
          <a:p>
            <a:endParaRPr lang="es-MX" dirty="0" smtClean="0"/>
          </a:p>
          <a:p>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620688"/>
            <a:ext cx="7772400" cy="4968552"/>
          </a:xfrm>
        </p:spPr>
        <p:txBody>
          <a:bodyPr>
            <a:normAutofit fontScale="85000" lnSpcReduction="20000"/>
          </a:bodyPr>
          <a:lstStyle/>
          <a:p>
            <a:pPr>
              <a:lnSpc>
                <a:spcPct val="150000"/>
              </a:lnSpc>
            </a:pPr>
            <a:endParaRPr lang="es-MX" sz="3100" b="1" dirty="0" smtClean="0">
              <a:solidFill>
                <a:schemeClr val="tx1"/>
              </a:solidFill>
              <a:latin typeface="Arial" pitchFamily="34" charset="0"/>
              <a:cs typeface="Arial" pitchFamily="34" charset="0"/>
            </a:endParaRPr>
          </a:p>
          <a:p>
            <a:pPr marL="457200" indent="-457200" algn="ctr"/>
            <a:r>
              <a:rPr lang="es-MX" sz="3100" b="1" dirty="0" smtClean="0">
                <a:solidFill>
                  <a:schemeClr val="tx1"/>
                </a:solidFill>
                <a:latin typeface="Arial" pitchFamily="34" charset="0"/>
                <a:cs typeface="Arial" pitchFamily="34" charset="0"/>
              </a:rPr>
              <a:t>UNIDAD VI</a:t>
            </a:r>
            <a:endParaRPr lang="es-MX" sz="3100" b="1" dirty="0" smtClean="0">
              <a:solidFill>
                <a:schemeClr val="tx1"/>
              </a:solidFill>
              <a:latin typeface="Arial" pitchFamily="34" charset="0"/>
              <a:cs typeface="Arial" pitchFamily="34" charset="0"/>
            </a:endParaRPr>
          </a:p>
          <a:p>
            <a:pPr marL="457200" indent="-457200" algn="ctr"/>
            <a:r>
              <a:rPr lang="es-ES_tradnl" sz="3200" b="1" dirty="0" smtClean="0">
                <a:solidFill>
                  <a:schemeClr val="tx1"/>
                </a:solidFill>
              </a:rPr>
              <a:t>PROYECTOS </a:t>
            </a:r>
            <a:r>
              <a:rPr lang="es-ES_tradnl" sz="3200" b="1" dirty="0" smtClean="0">
                <a:solidFill>
                  <a:schemeClr val="tx1"/>
                </a:solidFill>
              </a:rPr>
              <a:t>DE INVERSIÓN   ESTUDIO DEL COSTO BENEFICIO Y EVALUACION DEL IMPACTO AMBIENTAL, SOCIAL Y</a:t>
            </a:r>
          </a:p>
          <a:p>
            <a:pPr marL="457200" indent="-457200" algn="ctr"/>
            <a:r>
              <a:rPr lang="es-ES_tradnl" sz="3200" b="1" dirty="0" smtClean="0">
                <a:solidFill>
                  <a:schemeClr val="tx1"/>
                </a:solidFill>
              </a:rPr>
              <a:t>  ECONÓMICO</a:t>
            </a:r>
            <a:endParaRPr lang="es-MX" sz="3100" b="1" dirty="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gn="just">
              <a:lnSpc>
                <a:spcPct val="150000"/>
              </a:lnSpc>
            </a:pPr>
            <a:r>
              <a:rPr lang="es-MX" sz="3100" b="1" dirty="0" smtClean="0">
                <a:solidFill>
                  <a:schemeClr val="tx1"/>
                </a:solidFill>
                <a:latin typeface="Arial" pitchFamily="34" charset="0"/>
                <a:cs typeface="Arial" pitchFamily="34" charset="0"/>
              </a:rPr>
              <a:t>Objetivo de la </a:t>
            </a:r>
            <a:r>
              <a:rPr lang="es-MX" sz="3100" b="1" dirty="0" smtClean="0">
                <a:solidFill>
                  <a:schemeClr val="tx1"/>
                </a:solidFill>
                <a:latin typeface="Arial" pitchFamily="34" charset="0"/>
                <a:cs typeface="Arial" pitchFamily="34" charset="0"/>
              </a:rPr>
              <a:t>unidad:</a:t>
            </a:r>
            <a:r>
              <a:rPr lang="es-ES_tradnl" sz="2800" dirty="0" smtClean="0">
                <a:solidFill>
                  <a:schemeClr val="tx1"/>
                </a:solidFill>
              </a:rPr>
              <a:t>El alumno integrara aspectos de tipo económico, ambiental ecológico y social al desarrollo del proyecto de inversión.</a:t>
            </a:r>
          </a:p>
          <a:p>
            <a:pPr algn="just">
              <a:lnSpc>
                <a:spcPct val="150000"/>
              </a:lnSpc>
            </a:pPr>
            <a:endParaRPr lang="es-ES_tradnl" sz="2800" dirty="0" smtClean="0">
              <a:solidFill>
                <a:schemeClr val="tx1"/>
              </a:solidFill>
            </a:endParaRPr>
          </a:p>
          <a:p>
            <a:endParaRPr lang="es-MX" sz="28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ESTUDIO ECONÓMICO.jpe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764704"/>
            <a:ext cx="7772400" cy="5832648"/>
          </a:xfrm>
        </p:spPr>
        <p:txBody>
          <a:bodyPr>
            <a:normAutofit fontScale="47500" lnSpcReduction="20000"/>
          </a:bodyPr>
          <a:lstStyle/>
          <a:p>
            <a:pPr algn="ctr"/>
            <a:endParaRPr lang="es-MX" sz="3200" dirty="0" smtClean="0">
              <a:solidFill>
                <a:schemeClr val="tx1"/>
              </a:solidFill>
              <a:latin typeface="Arial" pitchFamily="34" charset="0"/>
              <a:cs typeface="Arial" pitchFamily="34" charset="0"/>
            </a:endParaRPr>
          </a:p>
          <a:p>
            <a:pPr algn="ctr"/>
            <a:r>
              <a:rPr lang="es-MX" sz="6200" b="1" dirty="0" smtClean="0">
                <a:solidFill>
                  <a:schemeClr val="tx1"/>
                </a:solidFill>
                <a:latin typeface="Arial" pitchFamily="34" charset="0"/>
                <a:cs typeface="Arial" pitchFamily="34" charset="0"/>
              </a:rPr>
              <a:t>BIBLIOGRAFÍA</a:t>
            </a:r>
          </a:p>
          <a:p>
            <a:pPr algn="ctr"/>
            <a:endParaRPr lang="es-MX" sz="3200" b="1" dirty="0" smtClean="0">
              <a:latin typeface="Arial" pitchFamily="34" charset="0"/>
              <a:cs typeface="Arial" pitchFamily="34" charset="0"/>
            </a:endParaRPr>
          </a:p>
          <a:p>
            <a:pPr algn="just">
              <a:lnSpc>
                <a:spcPct val="170000"/>
              </a:lnSpc>
            </a:pPr>
            <a:r>
              <a:rPr lang="es-MX" sz="4300" b="1" dirty="0" smtClean="0">
                <a:solidFill>
                  <a:schemeClr val="tx1"/>
                </a:solidFill>
                <a:latin typeface="Arial" pitchFamily="34" charset="0"/>
                <a:cs typeface="Arial" pitchFamily="34" charset="0"/>
              </a:rPr>
              <a:t>BACA, G. 2010. Evaluación de proyectos. </a:t>
            </a:r>
            <a:r>
              <a:rPr lang="en-US" sz="4300" b="1" dirty="0" smtClean="0">
                <a:solidFill>
                  <a:schemeClr val="tx1"/>
                </a:solidFill>
                <a:latin typeface="Arial" pitchFamily="34" charset="0"/>
                <a:cs typeface="Arial" pitchFamily="34" charset="0"/>
              </a:rPr>
              <a:t>Ed. McGraw Hill. Mexico.</a:t>
            </a:r>
          </a:p>
          <a:p>
            <a:pPr algn="just">
              <a:lnSpc>
                <a:spcPct val="170000"/>
              </a:lnSpc>
            </a:pPr>
            <a:endParaRPr lang="en-US" sz="4300" b="1" dirty="0" smtClean="0">
              <a:solidFill>
                <a:schemeClr val="tx1"/>
              </a:solidFill>
              <a:latin typeface="Arial" pitchFamily="34" charset="0"/>
              <a:cs typeface="Arial" pitchFamily="34" charset="0"/>
            </a:endParaRPr>
          </a:p>
          <a:p>
            <a:pPr algn="just">
              <a:lnSpc>
                <a:spcPct val="170000"/>
              </a:lnSpc>
            </a:pPr>
            <a:r>
              <a:rPr lang="es-MX" sz="4300" b="1" dirty="0" smtClean="0">
                <a:solidFill>
                  <a:schemeClr val="tx1"/>
                </a:solidFill>
                <a:latin typeface="Arial" pitchFamily="34" charset="0"/>
                <a:cs typeface="Arial" pitchFamily="34" charset="0"/>
              </a:rPr>
              <a:t>EROSSA, V. 2004. Proyectos de inversión en ingeniería, su metodología. Ed. LIMUSA. México.</a:t>
            </a:r>
          </a:p>
          <a:p>
            <a:pPr algn="just">
              <a:lnSpc>
                <a:spcPct val="170000"/>
              </a:lnSpc>
            </a:pPr>
            <a:endParaRPr lang="en-US" sz="4300" b="1" dirty="0" smtClean="0">
              <a:solidFill>
                <a:schemeClr val="tx1"/>
              </a:solidFill>
              <a:latin typeface="Arial" pitchFamily="34" charset="0"/>
              <a:cs typeface="Arial" pitchFamily="34" charset="0"/>
            </a:endParaRPr>
          </a:p>
          <a:p>
            <a:pPr algn="just">
              <a:lnSpc>
                <a:spcPct val="170000"/>
              </a:lnSpc>
            </a:pPr>
            <a:endParaRPr lang="es-MX" sz="4300" dirty="0" smtClean="0">
              <a:latin typeface="Arial" pitchFamily="34" charset="0"/>
              <a:cs typeface="Arial" pitchFamily="34" charset="0"/>
            </a:endParaRPr>
          </a:p>
          <a:p>
            <a:pPr algn="just">
              <a:lnSpc>
                <a:spcPct val="170000"/>
              </a:lnSpc>
            </a:pPr>
            <a:r>
              <a:rPr lang="es-MX" sz="4300" dirty="0" smtClean="0">
                <a:latin typeface="Arial" pitchFamily="34" charset="0"/>
                <a:cs typeface="Arial" pitchFamily="34" charset="0"/>
              </a:rPr>
              <a:t> </a:t>
            </a:r>
            <a:r>
              <a:rPr lang="es-MX" sz="4300" b="1" dirty="0" smtClean="0">
                <a:solidFill>
                  <a:schemeClr val="tx1"/>
                </a:solidFill>
                <a:latin typeface="Arial" pitchFamily="34" charset="0"/>
                <a:cs typeface="Arial" pitchFamily="34" charset="0"/>
              </a:rPr>
              <a:t>MORALES, A. 2009. Proyectos de inversión, evaluación y formulación. Ed. Mc </a:t>
            </a:r>
            <a:r>
              <a:rPr lang="es-MX" sz="4300" b="1" dirty="0" err="1" smtClean="0">
                <a:solidFill>
                  <a:schemeClr val="tx1"/>
                </a:solidFill>
                <a:latin typeface="Arial" pitchFamily="34" charset="0"/>
                <a:cs typeface="Arial" pitchFamily="34" charset="0"/>
              </a:rPr>
              <a:t>Graw</a:t>
            </a:r>
            <a:r>
              <a:rPr lang="es-MX" sz="4300" b="1" dirty="0" smtClean="0">
                <a:solidFill>
                  <a:schemeClr val="tx1"/>
                </a:solidFill>
                <a:latin typeface="Arial" pitchFamily="34" charset="0"/>
                <a:cs typeface="Arial" pitchFamily="34" charset="0"/>
              </a:rPr>
              <a:t> Hill. México.</a:t>
            </a:r>
          </a:p>
          <a:p>
            <a:pPr>
              <a:lnSpc>
                <a:spcPct val="170000"/>
              </a:lnSpc>
            </a:pPr>
            <a:endParaRPr lang="es-MX" sz="8000" b="1" dirty="0">
              <a:solidFill>
                <a:schemeClr val="tx1"/>
              </a:solidFill>
            </a:endParaRPr>
          </a:p>
          <a:p>
            <a:endParaRPr lang="es-MX" sz="2800"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246</Words>
  <Application>Microsoft Office PowerPoint</Application>
  <PresentationFormat>Presentación en pantalla (4:3)</PresentationFormat>
  <Paragraphs>38</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VICTOR</cp:lastModifiedBy>
  <cp:revision>32</cp:revision>
  <dcterms:created xsi:type="dcterms:W3CDTF">2012-08-07T16:35:15Z</dcterms:created>
  <dcterms:modified xsi:type="dcterms:W3CDTF">2015-07-13T17:02:17Z</dcterms:modified>
</cp:coreProperties>
</file>