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2"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820" autoAdjust="0"/>
  </p:normalViewPr>
  <p:slideViewPr>
    <p:cSldViewPr>
      <p:cViewPr>
        <p:scale>
          <a:sx n="90" d="100"/>
          <a:sy n="90" d="100"/>
        </p:scale>
        <p:origin x="-132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2195736" y="2564904"/>
            <a:ext cx="4824536" cy="3770263"/>
          </a:xfrm>
          <a:prstGeom prst="rect">
            <a:avLst/>
          </a:prstGeom>
          <a:noFill/>
        </p:spPr>
        <p:txBody>
          <a:bodyPr wrap="square" rtlCol="0">
            <a:spAutoFit/>
          </a:bodyPr>
          <a:lstStyle/>
          <a:p>
            <a:pPr algn="ctr"/>
            <a:r>
              <a:rPr lang="es-MX" sz="2400" b="1" dirty="0" smtClean="0">
                <a:latin typeface="Arial" pitchFamily="34" charset="0"/>
                <a:cs typeface="Arial" pitchFamily="34" charset="0"/>
              </a:rPr>
              <a:t>Licenciatura en Contabilidad</a:t>
            </a:r>
          </a:p>
          <a:p>
            <a:pPr algn="ctr"/>
            <a:endParaRPr lang="es-MX" sz="2400" b="1" dirty="0" smtClean="0">
              <a:latin typeface="Arial" pitchFamily="34" charset="0"/>
              <a:cs typeface="Arial" pitchFamily="34" charset="0"/>
            </a:endParaRPr>
          </a:p>
          <a:p>
            <a:pPr algn="ctr"/>
            <a:r>
              <a:rPr lang="es-MX" sz="2400" b="1" dirty="0" smtClean="0">
                <a:latin typeface="Arial" pitchFamily="34" charset="0"/>
                <a:cs typeface="Arial" pitchFamily="34" charset="0"/>
              </a:rPr>
              <a:t>Nombre de la asignatura: Introducción a las Finanzas y Mercados Financieros </a:t>
            </a:r>
            <a:endParaRPr lang="es-MX" sz="2000" b="1" dirty="0">
              <a:latin typeface="Arial" pitchFamily="34" charset="0"/>
              <a:cs typeface="Arial" pitchFamily="34" charset="0"/>
            </a:endParaRPr>
          </a:p>
          <a:p>
            <a:pPr algn="ctr"/>
            <a:r>
              <a:rPr lang="es-MX" sz="2400" b="1" dirty="0" smtClean="0">
                <a:latin typeface="Arial" pitchFamily="34" charset="0"/>
                <a:cs typeface="Arial" pitchFamily="34" charset="0"/>
              </a:rPr>
              <a:t>Nombre del profesor: Víctor González  </a:t>
            </a:r>
            <a:r>
              <a:rPr lang="es-MX" sz="2400" b="1" dirty="0" smtClean="0">
                <a:latin typeface="Arial" pitchFamily="34" charset="0"/>
                <a:cs typeface="Arial" pitchFamily="34" charset="0"/>
              </a:rPr>
              <a:t>González</a:t>
            </a:r>
            <a:endParaRPr lang="es-MX" sz="2400" b="1" dirty="0" smtClean="0">
              <a:latin typeface="Arial" pitchFamily="34" charset="0"/>
              <a:cs typeface="Arial" pitchFamily="34" charset="0"/>
            </a:endParaRPr>
          </a:p>
          <a:p>
            <a:pPr algn="ctr"/>
            <a:endParaRPr lang="es-MX" sz="2400" b="1" dirty="0">
              <a:latin typeface="Arial" pitchFamily="34" charset="0"/>
              <a:cs typeface="Arial" pitchFamily="34" charset="0"/>
            </a:endParaRPr>
          </a:p>
          <a:p>
            <a:pPr algn="ctr"/>
            <a:r>
              <a:rPr lang="es-MX" sz="2400" b="1" dirty="0" smtClean="0">
                <a:latin typeface="Arial" pitchFamily="34" charset="0"/>
                <a:cs typeface="Arial" pitchFamily="34" charset="0"/>
              </a:rPr>
              <a:t>JULIO DICIEMBRE 2015</a:t>
            </a:r>
          </a:p>
          <a:p>
            <a:pPr algn="ctr"/>
            <a:endParaRPr lang="es-MX"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8136904" cy="6186309"/>
          </a:xfrm>
          <a:prstGeom prst="rect">
            <a:avLst/>
          </a:prstGeom>
          <a:noFill/>
        </p:spPr>
        <p:txBody>
          <a:bodyPr wrap="square" rtlCol="0">
            <a:spAutoFit/>
          </a:bodyPr>
          <a:lstStyle/>
          <a:p>
            <a:endParaRPr lang="es-MX" dirty="0"/>
          </a:p>
          <a:p>
            <a:r>
              <a:rPr lang="es-MX" sz="2800" b="1" dirty="0" smtClean="0">
                <a:latin typeface="Arial" pitchFamily="34" charset="0"/>
                <a:cs typeface="Arial" pitchFamily="34" charset="0"/>
              </a:rPr>
              <a:t> Resumen </a:t>
            </a:r>
            <a:r>
              <a:rPr lang="es-MX" sz="2800" b="1" dirty="0">
                <a:latin typeface="Arial" pitchFamily="34" charset="0"/>
                <a:cs typeface="Arial" pitchFamily="34" charset="0"/>
              </a:rPr>
              <a:t>(</a:t>
            </a:r>
            <a:r>
              <a:rPr lang="es-MX" sz="2800" b="1" dirty="0" err="1">
                <a:latin typeface="Arial" pitchFamily="34" charset="0"/>
                <a:cs typeface="Arial" pitchFamily="34" charset="0"/>
              </a:rPr>
              <a:t>abstract</a:t>
            </a:r>
            <a:r>
              <a:rPr lang="es-MX" sz="2800" b="1" dirty="0">
                <a:latin typeface="Arial" pitchFamily="34" charset="0"/>
                <a:cs typeface="Arial" pitchFamily="34" charset="0"/>
              </a:rPr>
              <a:t>) </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just">
              <a:lnSpc>
                <a:spcPct val="150000"/>
              </a:lnSpc>
            </a:pPr>
            <a:r>
              <a:rPr lang="es-MX" sz="1600" b="1" dirty="0" smtClean="0">
                <a:latin typeface="Arial" pitchFamily="34" charset="0"/>
                <a:cs typeface="Arial" pitchFamily="34" charset="0"/>
              </a:rPr>
              <a:t>Las finanzas son un área íntimamente ligadas con la contabilidad y las finanzas, porque son de gran importancia en la toma de decisiones en las empresas en cuanto a la inversión y al financiamiento de crecimiento de patrimonio de la empresa  . Los mercados financieros ofrecen múltiples oportunidades y opciones de inversión y financiamiento</a:t>
            </a:r>
          </a:p>
          <a:p>
            <a:pPr algn="just">
              <a:lnSpc>
                <a:spcPct val="150000"/>
              </a:lnSpc>
            </a:pPr>
            <a:endParaRPr lang="es-MX" sz="1600" b="1" dirty="0" smtClean="0">
              <a:latin typeface="Arial" pitchFamily="34" charset="0"/>
              <a:cs typeface="Arial" pitchFamily="34" charset="0"/>
            </a:endParaRPr>
          </a:p>
          <a:p>
            <a:r>
              <a:rPr lang="es-MX" sz="1400" b="1" dirty="0" smtClean="0">
                <a:latin typeface="Arial" pitchFamily="34" charset="0"/>
                <a:cs typeface="Arial" pitchFamily="34" charset="0"/>
              </a:rPr>
              <a:t>Palabras Clave: Finanzas, empresas, mercados financieros, patrimonio.</a:t>
            </a:r>
            <a:endParaRPr lang="es-MX" sz="2800" b="1" dirty="0" smtClean="0">
              <a:latin typeface="Arial" pitchFamily="34" charset="0"/>
              <a:cs typeface="Arial" pitchFamily="34" charset="0"/>
            </a:endParaRPr>
          </a:p>
          <a:p>
            <a:r>
              <a:rPr lang="es-MX" sz="2800" b="1" dirty="0" err="1" smtClean="0">
                <a:latin typeface="Arial" pitchFamily="34" charset="0"/>
                <a:cs typeface="Arial" pitchFamily="34" charset="0"/>
              </a:rPr>
              <a:t>Abstract</a:t>
            </a:r>
            <a:endParaRPr lang="es-MX" sz="2800" b="1" dirty="0" smtClean="0">
              <a:latin typeface="Arial" pitchFamily="34" charset="0"/>
              <a:cs typeface="Arial" pitchFamily="34" charset="0"/>
            </a:endParaRPr>
          </a:p>
          <a:p>
            <a:r>
              <a:rPr lang="en-US" sz="1600" b="1" dirty="0">
                <a:latin typeface="Arial" pitchFamily="34" charset="0"/>
                <a:cs typeface="Arial" pitchFamily="34" charset="0"/>
              </a:rPr>
              <a:t>Finance is an area closely related to accounting and finance, because they are very important in making business decisions as to investment and growth equity financing of the company. Financial markets offer multiple opportunities and investment options and financing</a:t>
            </a:r>
          </a:p>
          <a:p>
            <a:endParaRPr lang="en-US" sz="1600" b="1" dirty="0">
              <a:latin typeface="Arial" pitchFamily="34" charset="0"/>
              <a:cs typeface="Arial" pitchFamily="34" charset="0"/>
            </a:endParaRPr>
          </a:p>
          <a:p>
            <a:r>
              <a:rPr lang="en-US" sz="1600" b="1" dirty="0">
                <a:latin typeface="Arial" pitchFamily="34" charset="0"/>
                <a:cs typeface="Arial" pitchFamily="34" charset="0"/>
              </a:rPr>
              <a:t>Keywords: Finance, business, financial markets, heritage</a:t>
            </a:r>
            <a:r>
              <a:rPr lang="en-US" sz="2800" b="1" dirty="0">
                <a:latin typeface="Arial" pitchFamily="34" charset="0"/>
                <a:cs typeface="Arial" pitchFamily="34" charset="0"/>
              </a:rPr>
              <a:t>.</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1196752"/>
            <a:ext cx="7772400" cy="4464496"/>
          </a:xfrm>
        </p:spPr>
        <p:txBody>
          <a:bodyPr>
            <a:normAutofit/>
          </a:bodyPr>
          <a:lstStyle/>
          <a:p>
            <a:pPr algn="just"/>
            <a:r>
              <a:rPr lang="es-MX" sz="2800" b="1" dirty="0" smtClean="0">
                <a:solidFill>
                  <a:schemeClr val="tx1"/>
                </a:solidFill>
                <a:latin typeface="Arial" pitchFamily="34" charset="0"/>
                <a:cs typeface="Arial" pitchFamily="34" charset="0"/>
              </a:rPr>
              <a:t>Objetivo </a:t>
            </a:r>
            <a:r>
              <a:rPr lang="es-MX" sz="2800" b="1" dirty="0">
                <a:solidFill>
                  <a:schemeClr val="tx1"/>
                </a:solidFill>
                <a:latin typeface="Arial" pitchFamily="34" charset="0"/>
                <a:cs typeface="Arial" pitchFamily="34" charset="0"/>
              </a:rPr>
              <a:t>general</a:t>
            </a:r>
            <a:r>
              <a:rPr lang="es-MX" sz="2800" b="1" dirty="0" smtClean="0">
                <a:solidFill>
                  <a:schemeClr val="tx1"/>
                </a:solidFill>
                <a:latin typeface="Arial" pitchFamily="34" charset="0"/>
                <a:cs typeface="Arial" pitchFamily="34" charset="0"/>
              </a:rPr>
              <a:t>: Que </a:t>
            </a:r>
            <a:r>
              <a:rPr lang="es-MX" sz="2800" b="1" dirty="0">
                <a:solidFill>
                  <a:schemeClr val="tx1"/>
                </a:solidFill>
                <a:latin typeface="Arial" pitchFamily="34" charset="0"/>
                <a:cs typeface="Arial" pitchFamily="34" charset="0"/>
              </a:rPr>
              <a:t>el alumno sea capaz de  analizar e interpretar los estados  financieros para tomar decisiones  de acuerdo a los indicadores proporcionados  por la información procesada en la empresa e identifique el funcionamiento de los mercados financieros locales e internacionales.</a:t>
            </a:r>
            <a:endParaRPr lang="es-MX" dirty="0"/>
          </a:p>
          <a:p>
            <a:endParaRPr lang="es-MX" dirty="0" smtClean="0"/>
          </a:p>
          <a:p>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2348880"/>
            <a:ext cx="7772400" cy="3384376"/>
          </a:xfrm>
        </p:spPr>
        <p:txBody>
          <a:bodyPr>
            <a:normAutofit fontScale="25000" lnSpcReduction="20000"/>
          </a:bodyPr>
          <a:lstStyle/>
          <a:p>
            <a:endParaRPr lang="es-MX" sz="2800" b="1" dirty="0" smtClean="0">
              <a:solidFill>
                <a:schemeClr val="tx1"/>
              </a:solidFill>
            </a:endParaRPr>
          </a:p>
          <a:p>
            <a:endParaRPr lang="es-MX" sz="2800" b="1" dirty="0">
              <a:solidFill>
                <a:schemeClr val="tx1"/>
              </a:solidFill>
            </a:endParaRPr>
          </a:p>
          <a:p>
            <a:endParaRPr lang="es-MX" sz="2800" b="1" dirty="0" smtClean="0">
              <a:solidFill>
                <a:schemeClr val="tx1"/>
              </a:solidFill>
            </a:endParaRPr>
          </a:p>
          <a:p>
            <a:pPr algn="ctr"/>
            <a:r>
              <a:rPr lang="es-MX" sz="9600" b="1" dirty="0" smtClean="0">
                <a:solidFill>
                  <a:schemeClr val="tx1"/>
                </a:solidFill>
                <a:latin typeface="Arial" pitchFamily="34" charset="0"/>
                <a:cs typeface="Arial" pitchFamily="34" charset="0"/>
              </a:rPr>
              <a:t>UNIDAD </a:t>
            </a:r>
            <a:r>
              <a:rPr lang="es-MX" sz="8000" b="1" dirty="0" smtClean="0">
                <a:solidFill>
                  <a:schemeClr val="tx1"/>
                </a:solidFill>
                <a:latin typeface="Arial" pitchFamily="34" charset="0"/>
                <a:cs typeface="Arial" pitchFamily="34" charset="0"/>
              </a:rPr>
              <a:t>V</a:t>
            </a:r>
            <a:endParaRPr lang="es-MX" sz="8000" b="1" dirty="0">
              <a:solidFill>
                <a:schemeClr val="tx1"/>
              </a:solidFill>
              <a:latin typeface="Arial" pitchFamily="34" charset="0"/>
              <a:cs typeface="Arial" pitchFamily="34" charset="0"/>
            </a:endParaRPr>
          </a:p>
          <a:p>
            <a:pPr algn="ctr"/>
            <a:r>
              <a:rPr lang="es-ES" sz="8000" dirty="0" smtClean="0">
                <a:solidFill>
                  <a:schemeClr val="tx1"/>
                </a:solidFill>
                <a:latin typeface="Arial" pitchFamily="34" charset="0"/>
                <a:cs typeface="Arial" pitchFamily="34" charset="0"/>
              </a:rPr>
              <a:t>Mercado y Sistema Financiero Mexicano e Internacional</a:t>
            </a:r>
            <a:endParaRPr lang="es-MX" sz="8000" dirty="0">
              <a:solidFill>
                <a:schemeClr val="tx1"/>
              </a:solidFill>
              <a:latin typeface="Arial" pitchFamily="34" charset="0"/>
              <a:cs typeface="Arial" pitchFamily="34" charset="0"/>
            </a:endParaRPr>
          </a:p>
          <a:p>
            <a:endParaRPr lang="es-MX" sz="8000" b="1" dirty="0" smtClean="0">
              <a:solidFill>
                <a:schemeClr val="tx1"/>
              </a:solidFill>
              <a:latin typeface="Arial" pitchFamily="34" charset="0"/>
              <a:cs typeface="Arial" pitchFamily="34" charset="0"/>
            </a:endParaRPr>
          </a:p>
          <a:p>
            <a:endParaRPr lang="es-MX" sz="5100" b="1" dirty="0" smtClean="0">
              <a:solidFill>
                <a:schemeClr val="tx1"/>
              </a:solidFill>
              <a:latin typeface="Arial" pitchFamily="34" charset="0"/>
              <a:cs typeface="Arial" pitchFamily="34" charset="0"/>
            </a:endParaRPr>
          </a:p>
          <a:p>
            <a:endParaRPr lang="es-MX" sz="5100" b="1" dirty="0">
              <a:solidFill>
                <a:schemeClr val="tx1"/>
              </a:solidFill>
              <a:latin typeface="Arial" pitchFamily="34" charset="0"/>
              <a:cs typeface="Arial" pitchFamily="34" charset="0"/>
            </a:endParaRPr>
          </a:p>
          <a:p>
            <a:endParaRPr lang="es-MX" sz="5100" b="1" dirty="0" smtClean="0">
              <a:solidFill>
                <a:schemeClr val="tx1"/>
              </a:solidFill>
              <a:latin typeface="Arial" pitchFamily="34" charset="0"/>
              <a:cs typeface="Arial" pitchFamily="34" charset="0"/>
            </a:endParaRPr>
          </a:p>
          <a:p>
            <a:pPr algn="just">
              <a:lnSpc>
                <a:spcPct val="170000"/>
              </a:lnSpc>
            </a:pPr>
            <a:r>
              <a:rPr lang="es-MX" sz="9600" b="1" dirty="0" smtClean="0">
                <a:solidFill>
                  <a:schemeClr val="tx1"/>
                </a:solidFill>
                <a:latin typeface="Arial" pitchFamily="34" charset="0"/>
                <a:cs typeface="Arial" pitchFamily="34" charset="0"/>
              </a:rPr>
              <a:t>Objetivo de la unidad:</a:t>
            </a:r>
            <a:r>
              <a:rPr lang="es-ES" sz="8000" b="1" dirty="0" smtClean="0">
                <a:solidFill>
                  <a:schemeClr val="tx1"/>
                </a:solidFill>
                <a:latin typeface="Arial" pitchFamily="34" charset="0"/>
                <a:cs typeface="Arial" pitchFamily="34" charset="0"/>
              </a:rPr>
              <a:t>El estudiante conocerá la estructura del sistema financiero mexicano y su integración en el internacional, identificando las condiciones económicas globales que les permita tener una expectativa del entorno económico de la empresa. </a:t>
            </a:r>
            <a:endParaRPr lang="es-MX" sz="8000" b="1" dirty="0">
              <a:solidFill>
                <a:schemeClr val="tx1"/>
              </a:solidFill>
              <a:latin typeface="Arial" pitchFamily="34" charset="0"/>
              <a:cs typeface="Arial" pitchFamily="34" charset="0"/>
            </a:endParaRPr>
          </a:p>
          <a:p>
            <a:endParaRPr lang="es-MX" sz="28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data:image/jpeg;base64,/9j/4AAQSkZJRgABAQAAAQABAAD/2wCEAAkGBhAREBQRExMTFRIUFRcYGBcYFBQUFRcUFBYVFxcVFBUaGyYhFxojGRcVHy8gIycpLSwsFR8xNTAqNSYrLSkBCQoKDgwOGg8PGikkHyQqLSkuLzE1LSouLCwsKSksLCwsKiwpLCksLCwsLCwsLCwpLCwpKSwsKSwsKSksLCwsLP/AABEIALcBEwMBIgACEQEDEQH/xAAbAAEAAgMBAQAAAAAAAAAAAAAABQYDBAcBAv/EAD8QAAEDAgQDBgMFBgUFAQAAAAEAAhEDBAUSITEGQVETImFxgZEHobEyQlLR8BRic5LB4RUjcoLCM1OistIW/8QAGgEBAQEBAQEBAAAAAAAAAAAAAAMCBAEFBv/EACgRAQEAAgEDAwIHAQAAAAAAAAABAhEDBBIhEzFBIlEFFDJxgaGxkf/aAAwDAQACEQMRAD8A7iiIgIiICIiAiIgIiICIiAiIgIiICIiAiIgIiICIiAiIgIiICIiAiIgIiICIiAiIgIiICIiAiIgIiICIiAiLyUHqLyV6g8cYVOvOLni5GX/pAkRp3hzJ8eim+KLrJbugwXQ30O/ylc2fU78Rqvz34r1ufFyTj47r5qXJlr2dco1Q5ocDIIkeRWRVThviIRTty10kkZtIG8A/RWoFfY6bqMefCZY/ypLt6iIul6IiICIiAiIgIiICIiAiIgIiICIiAiIgIiICIiAiIgIiIIi/4nt6Li1ziXDcNaXR5nZVbFOP6uYmm3KwHm2XR4zoD4LNxhgLaYNZjiM7jLdd3akyOW6pNw54kZvOdR818Xquqzxy7Ldfs5+TPLHwslPjy5Y+XkOaDqMoAI9gR5q92eO0KjWHOwOeAQ0uaHajaJ3XFK1xpGgMAeH9YOizULJ9QF+amwjSHvDS4gDYeUa9VzcHWcuFvz+6ePNZfPl0/jt5FFh5Z/8AiYXMr/EMrwfFWfCMQrXFN+H1p7UMz0XOMyWa5c2zhEwZ2lc5xVz3VuzJyZXHMTplyxoeil1HF6/N6vxZ/j3ky3qxf8OvC+oxzdy5seZOh/XRdGvsWpUR33AHpuT6Li2GYpky5XguGoLdR4EakKTbeudqSSTqSTPuVz8PVZ9JjljjPNax5NL5W44brlpkx1MfILNhPFnb1RT7OJnUGYgTr+uaoYc1ozOOixsxh4cDSlobsdjPj+ScP4n1N5Jcr4/hqcl+XYkWhgd2+rb06j4zObrGgmSJHst9frscu6bi4iItAiIgIiICIiAiIgIiICIiAiIgIiICIiAiIgIiIMVzatqNLXAOaeRVVxbgJrpNJ0fumY9HDUfNW9FHl4MOWfVHlxl93E8awetQdFRpHSdj5O2KiKeKCmS2AR0MSPLr5arvl1ZsqsLKjWuadwRIXPuIvhOHEvtngc+zfq3/AGu/P3XyuX8Psv0+Z/bmy4rPOKsYNiBdcs7CnmqguAYHZNDTcHFnKQ0kiAJIG6iMVwDtXlxc7MCSSdZOxJncq38G8J3Fre0HVmFsOeAZBBmm/QEH9SVtWzqAsrm8qNBfUrVm0Ad9O4CBtGYOcSdlD0OTU7ctWb9/4anFbhtz6lRbTOUzDYEDr5nyUpTxQtGlOBymST9AFp06RDpnUnqArHaUxGp9Nwvn8msvebc8RAr1Kh7xEdBIH9/VTmBYa+tUyNbJiZnYDmT0Ujw7w/bV6pa8uBiWtbABjfXkugYdhFG3blpsDZ3O5PmSuroujvPrPx2ujDi+ayYfa9lTbT/CAFsoi/TySTUdAiIvQREQEREBERAREQEREBERAREQEREBERAREQEREBERAXi9RBF8SS23fUaJdT77fNv9pVFwngN1xa06mYgtZFMOmCCS5xI+7Lifqr1xM+LSt4sI99P6rcsaOSmxv4WNHsAFx8vT48vJ9Xtpu+ePtv3cvvuDatKHOpmBMxDh5ytUWUbSPLTVdhIXx2Dfwj2C4OX8J7r9GWnN6OLmmD21wKtMsYXZXA6efM7bLpwXgaF9Lt6LpJ02Nm97Uxx7ZoREXc0IiICIiAiIgIiICIiAiIgIiICIiAiIgIiICIiAiIgIvC5edoOqD6ReSsbq3RebJENxRWGVlMz3nD/SRIkH5KdCq/Gt++nQa9sZm1AQAYLtCI15a7KQw7EXvoscYzFjSQDIkgSufDKerlN/ZW4fTKmUUcLo9PkV821Z+fvuZHIAQT5yfor9zHak0XyHhY3XTAYkT7/Re7kZ0zItc3tMGC4A+On1WcFJZR6iIvQREQEREBERAREQEREBERAREQEREBEXxUqBokmEB9QDdYKuIMaJMwOa1bivLpG0azp7KHxfEDOQaaameXRRzz7ZtTHDaadjtEfe+s+y13cTUv3v5f7qqudK+HOEEnl8lzXqMlpxYrpb3TagzsMyfHfy5LL2hXNm8R3mcC1DOzBOdz3MaDAIEBwPOOmx6qQusZxMFlQMc5gIL2sY3KWbGaj8vn3ZOmy1jzy/BePSefxnbNqOo1SGVGmC3Ow9YMAztrstO7xO3e4PpVuzPPmHExqfHyVdxHD8OuZfUYA47hzQYO5/UKIdwpg4ku7EAeDZ/Wi58ubu8Wq48evMSvEuMPqDs6dZtZw17NrXFxjeO9p0k6aqpYvUxSlWLrdpbScGkjK15zRroZO6tVPh6jZ0mXdpREVAJyhud1J3eEjQRLWmJ3HIhbtvx5ZEAVGlh2700z7PAHsSpzGTLu/1q7s0WYr3FEOpX2SRqDSpOh0aiSOR5HVS3DPD9elV7SpcPrGDpFMN100DQFEVK2FViagqNpvI1c2qxjuv2mvBK062PU7bWnXqVCTDczqWQujYvyk9ea3jncb5eXHbqD5Igb+In+qofElarc132Hdp12sbVbUY5zTlLvunNM6EEQqzw7xJit93TVtmOBhzezcH77iXw4HwXV7HCmigynVayo4DvEsGrju6OSvcvU+lHXp+XNW8D4nmEXdT+cn5ELpmDW1WnRYyq8PqNGrgMoPTTyWOvgro/wAmtUonppUb5ZXzl9CFmsWVGty1KpqPB1OVjYnbutGgha4uPsrOefdG2Q481853jxTtYUU79qp1X1Blq0nQezEtqNgAS2TDjptI/O9ysTkTLK3VZQVoWmI0quxIPNrgWOHm1wBW20a6LUzZsZUXwKgX2qbZEREBERAREQEREHix1bljftOA8yFE43ij2O7NsjTU89eigmVASS6fOZn1UcuWS6UxwtWl2NUR9/5E/wBF8vx6gBOYnyBVXq1B0Pn58lHjFWucWiIMhziQ1rRGpPofPwUMup0pOHa5HiNh2aT6hYLvExUAAGV06SdOmpGo1I1jmq7Rq0gCQ/OANmtL5Ouwb4grXdidzUIbSovpg7ve0ggDoOvh9Fj8xVJwxkxzEMRpHK2nTB5E12Ry3ApZh1UZh1a5l7q9VtTMQcoBIbpBAeYMegWe7rU2uIe9oM7OcMx9N1rXWPW9JpJlxGzQN/Mb9Onms2y17JZG5c1TllsAzpuZJMZQP1so+9wC/uRlNYUqZ5U2EvP+8xHTQAqrUf2/Eq47MVKVNrt2tJMgyNRoNhoD7rpuBYXcAtFxXe4QYaZYXERvrsJU7j59mt+ENhnCbbNnaMz1KtPvNzuc+SOWUmNROynLXiZ72y60rzsYaf8AkB8pU1bvpukNjuuIMcoMarYDR1XTjhfip3L7xXatei/V9F7B++1vh4+PyURiT2saRb27Xv1iWECflO/VXlzTH9lG4s9rKL3ud2Ya0nPO2nSRPlKlycV95f6axzntpzKx4ixO0pltzRFVkkw2GFsnQQRlPpC2MB49tL2oWdiWuG+YNaPLMH+BWDHMSoVNnVqxdr3RAM/w2kkQAdTzWjwzwXemuLiiwUKDm7EgF0EwY1n9eS5/1S+PPwt+nX2X0xlmjaMk/ez0o8NQ5yj7zhWrdZTcQQ0kta2crZETPP2C+rrDK9MgEUyesFnPq0dPBYzVrhhzMiBvneW7DXuu6zvyUZfP1RrXjxXzeYDa29F5Dgyo1jspZHaSGkgAc9eR06qr8NfE7EmU83Zms0DUNd3hETDHTPp1XtXiClVcaVJxrOdpFMOI1/E7p4T6KSsPhBVdD31OyP7rnZwNdwCG9DrKvhb7aTy181sv+N1aIFtUa/8AfpGB7On5LJQ4gq1K37W26iqWhrmOGWmWtmBpIG/3hOqm7H4cPYIN7Xc38IDGhY8W+FFtcgZ6txI2IqRr11aVa455X7RiXCezdw/jmQe1YIbu9jmub47E+B9dllrfEvDqYk1R1gFk/wDsoLCrF2EEWxFStbElwc8Bzg5x1lzduWsRtsp1ttYXEEBuvUNM+ux917jnlL293/Xlxmt6bvD/ABTRvszWgBzYcGuILsjhLXEcvLkCJ3U61iptThBrKgq25yOA0jut6/ZGnt1WDE+O6tjH7TScWEgGo1uYA9HZdRz+6qTkyl1lGLhL7VeOyjb2X22qQqNT+L2Gls9oZ6ZKs+3Zr24xxuJ0slGpWpZXNdmbSqZpaZbvHdnyVPVk9mey1ee2PX9ey9Fc81U7HGrqk7s61Oq9oiKvYkT55ZI9lNU8YpOGh16QQfYiVrHk2zcEwx4K+lp2dUu+6QOp5+S3FeXcSs0IiL14IiINW7sWv1mD139wo2rglblUp+tM/wD0pxFO8eNu61MrFVu+E3OBNSqXAAnK0BgO+mmvz5qPs8Do0zLGNHoSPnKvJbKi7jBnfcfHgZj3BWM+KfEUxz+9RTKXL6L2ocrZJyt6lZ/8Hup0dS/8z08ui0sU4Or3DYdcFu32AGgxyJ1MevNZ7MteI97p81EXNKjfPytYXCkJzzlJJgZZ3iNV7bYEyk4F1IBkjNuTH9VY7KyZbty5cnXTSfAhfV3Wlhy6ujQeKlO6TzdVTxWxTa0NERljSIiP3eSr2L1CKhDs7Q05mPbrlJAmRzH6lamHvv6DnGqWmjvu1r2+jTqPRSrrk1RLHUXjcTM/IFS5M+/HUUxx7a0rS9dMt7N7iZJY4MeTpq5p0nb7y3n4q9jczszQOpZHPnmWndYPVqbCi3TcNAOvjHgqBxPwPTGYueXuPIOLtfLkoYZZT7qWRZsX+K1OmHNpjtHjk17YnxcAY/soOlff4qclwXsY7TK1558i4j6Qofg3hftKJaGw9rjLfvQdiAd+norlgXDopvBgiDrI6Jlle7RqaeW/BzaLMtGvcNaBo0ubUb/K9pHtCtPDmKsr0RBAe0ZXN21b3ZA6aei9qExEKv39qyhmr5uz3JIO5/083eI1W+64XcY1MvFXJ4B3AWL9jZvouVWHxne12SpRqHWBEVJk6aaGdRpqrWOOqtSmSy0rAkffaKY26OeCr5ZyeconMb8LphtrRDc9NrAXakhoEnnPUrdAXIcF4/ubR7mXFI9lMtytzZZnQwSfUeyt+H/FCwqGO1pg/wARrT/K6CmHLNeWcuPJcABzCx1QAJMZfooe54ysWtzGvRA/i0x08fFUzH/iN+0NNC1k59DUbIDRzh0b8tFTLkkjOOFq0cQcSW9JpNT7LRpOmZ3Qc/bquQ4hxJiFSpo51NskghjQ4AmRDo1AEK8cN8HUav8Am1W1Hvnd9Q1D4xmGyt9twpSMHK3KOsH5Lnkzzu9LW44TW1ItH8QU2gf5NZkbmnlfG4Pcc0O/utyyw28uHH9tewU+TGiruOZDieUrpdO3aBEL7NMHkPZdefB3TxXPjy6U+hwpbACA32CksOs6dNwFNsnqBAHr0U4Ldv4R7BfYbCYcExvwZctrwMC9heoulF5C9REBERAREQEREBERAREQeFsrGbVn4W+yyovLJTbGLdn4R7Batxglu/7VNpPWNVvImo93UT/+YtvwfMrM3A6IEBoHkpBE1Duqm3/CAa4uZLdZBHKT9PDULRdb3jTAfm89/n5hX+F8OoNO7R7Liz6SW7xunRj1Fk1VNy3uXQUwepg9eQ8x7Kq4/wAIX1wCS81HyCGt7jAARq4kkmOi60LVn4QsgaBsvJ0mvfJ7eo+0UHhfh2lRe4upDOQMro5a5gDyJ0VnbasGzRHgFv3Fg12o0PX8wo6vSuGcsw6gifY/mtziuE1rbzvmXlHX/DVOpJ0E+AKgLv4dUX6ljXebR+SttO+cPtU6k/6fyK+u0e/7LHCeZ0/qVj0cb7RuZ2fLkONfC2lSrN7NzGZml2VxIiHEd0xEECYJVk4T4T7N0P8AHURG5589l0ajhoiHgO6yAfqsn+EUP+232hb/AC+W97Y9WI9lOnTaNdPmt/DquYEgHLOh2nyH63WVlhTGzG+0/VZwFfHGxHLKV6iIqsCIiAiIgIiICIiAiIgIiICIiAiIgIiICIiAiIgIiICIiAiIg8hIXqICIiAiIgIiICIiAiIgIiICIiAiIgIiICIiAiIgIiICIiAiIgIiICIiAiIgIiICIiAiIgIiICIiAiIgIiICIiD/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9" name="8 CuadroTexto"/>
          <p:cNvSpPr txBox="1"/>
          <p:nvPr/>
        </p:nvSpPr>
        <p:spPr>
          <a:xfrm>
            <a:off x="7380312" y="5996659"/>
            <a:ext cx="1296144" cy="246221"/>
          </a:xfrm>
          <a:prstGeom prst="rect">
            <a:avLst/>
          </a:prstGeom>
          <a:noFill/>
        </p:spPr>
        <p:txBody>
          <a:bodyPr wrap="square" rtlCol="0">
            <a:spAutoFit/>
          </a:bodyPr>
          <a:lstStyle/>
          <a:p>
            <a:r>
              <a:rPr lang="es-MX" sz="1000" dirty="0" smtClean="0"/>
              <a:t>C. Políticas</a:t>
            </a:r>
            <a:endParaRPr lang="es-MX" sz="1000" dirty="0"/>
          </a:p>
        </p:txBody>
      </p:sp>
      <p:pic>
        <p:nvPicPr>
          <p:cNvPr id="7" name="0 Imagen"/>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547664" y="980728"/>
            <a:ext cx="5256584" cy="369332"/>
          </a:xfrm>
          <a:prstGeom prst="rect">
            <a:avLst/>
          </a:prstGeom>
          <a:noFill/>
        </p:spPr>
        <p:txBody>
          <a:bodyPr wrap="square" rtlCol="0">
            <a:spAutoFit/>
          </a:bodyPr>
          <a:lstStyle/>
          <a:p>
            <a:r>
              <a:rPr lang="es-MX" dirty="0" smtClean="0"/>
              <a:t>BIBLIOGRAFIA </a:t>
            </a:r>
            <a:endParaRPr lang="es-MX" dirty="0"/>
          </a:p>
        </p:txBody>
      </p:sp>
      <p:sp>
        <p:nvSpPr>
          <p:cNvPr id="1025" name="Rectangle 1"/>
          <p:cNvSpPr>
            <a:spLocks noChangeArrowheads="1"/>
          </p:cNvSpPr>
          <p:nvPr/>
        </p:nvSpPr>
        <p:spPr bwMode="auto">
          <a:xfrm>
            <a:off x="539552" y="1638672"/>
            <a:ext cx="8604448" cy="1200232"/>
          </a:xfrm>
          <a:prstGeom prst="rect">
            <a:avLst/>
          </a:prstGeom>
          <a:noFill/>
          <a:ln w="9525">
            <a:noFill/>
            <a:miter lim="800000"/>
            <a:headEnd/>
            <a:tailEnd/>
          </a:ln>
          <a:effectLst/>
        </p:spPr>
        <p:txBody>
          <a:bodyPr vert="horz" wrap="square" lIns="91440" tIns="304704"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CARSTENS, C. M. (2010</a:t>
            </a:r>
            <a:r>
              <a:rPr kumimoji="0" lang="es-ES" sz="2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r>
              <a:rPr kumimoji="0" lang="es-ES" sz="2000" b="0" i="1" u="none" strike="noStrike" cap="none" normalizeH="0" baseline="0" smtClean="0">
                <a:ln>
                  <a:noFill/>
                </a:ln>
                <a:solidFill>
                  <a:schemeClr val="tx1"/>
                </a:solidFill>
                <a:effectLst/>
                <a:latin typeface="Calibri" pitchFamily="34" charset="0"/>
                <a:ea typeface="Calibri" pitchFamily="34" charset="0"/>
                <a:cs typeface="Times New Roman" pitchFamily="18" charset="0"/>
              </a:rPr>
              <a:t>LAS </a:t>
            </a:r>
            <a:r>
              <a:rPr kumimoji="0" lang="es-E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NUEVAS FINANZAS EN MÉXICO</a:t>
            </a:r>
            <a:r>
              <a:rPr kumimoji="0" lang="es-E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(págs. 129-189). MÉXICO: MILENIO S.A DE C.V.</a:t>
            </a:r>
            <a:endParaRPr kumimoji="0" lang="es-MX"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Personalizado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280</Words>
  <Application>Microsoft Office PowerPoint</Application>
  <PresentationFormat>Presentación en pantalla (4:3)</PresentationFormat>
  <Paragraphs>32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Ciro j. Velázquez Jaén</cp:lastModifiedBy>
  <cp:revision>42</cp:revision>
  <dcterms:created xsi:type="dcterms:W3CDTF">2012-08-07T16:35:15Z</dcterms:created>
  <dcterms:modified xsi:type="dcterms:W3CDTF">2015-10-23T00:43:33Z</dcterms:modified>
</cp:coreProperties>
</file>