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4" r:id="rId6"/>
    <p:sldId id="262"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20" autoAdjust="0"/>
  </p:normalViewPr>
  <p:slideViewPr>
    <p:cSldViewPr>
      <p:cViewPr>
        <p:scale>
          <a:sx n="70" d="100"/>
          <a:sy n="70" d="100"/>
        </p:scale>
        <p:origin x="-1890"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22/10/2015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2195736" y="2564904"/>
            <a:ext cx="4824536" cy="3400931"/>
          </a:xfrm>
          <a:prstGeom prst="rect">
            <a:avLst/>
          </a:prstGeom>
          <a:noFill/>
        </p:spPr>
        <p:txBody>
          <a:bodyPr wrap="square" rtlCol="0">
            <a:spAutoFit/>
          </a:bodyPr>
          <a:lstStyle/>
          <a:p>
            <a:pPr algn="ctr"/>
            <a:r>
              <a:rPr lang="es-MX" sz="2400" b="1" dirty="0" smtClean="0">
                <a:latin typeface="Arial" pitchFamily="34" charset="0"/>
                <a:cs typeface="Arial" pitchFamily="34" charset="0"/>
              </a:rPr>
              <a:t>Licenciatura en Contabilidad</a:t>
            </a:r>
          </a:p>
          <a:p>
            <a:pPr algn="ctr"/>
            <a:endParaRPr lang="es-MX" sz="2400" b="1" dirty="0" smtClean="0">
              <a:latin typeface="Arial" pitchFamily="34" charset="0"/>
              <a:cs typeface="Arial" pitchFamily="34" charset="0"/>
            </a:endParaRPr>
          </a:p>
          <a:p>
            <a:pPr algn="ctr"/>
            <a:r>
              <a:rPr lang="es-MX" sz="2400" b="1" dirty="0" smtClean="0">
                <a:latin typeface="Arial" pitchFamily="34" charset="0"/>
                <a:cs typeface="Arial" pitchFamily="34" charset="0"/>
              </a:rPr>
              <a:t>Nombre de la asignatura: Administración Financiera</a:t>
            </a:r>
            <a:endParaRPr lang="es-MX" sz="2000" b="1" dirty="0">
              <a:latin typeface="Arial" pitchFamily="34" charset="0"/>
              <a:cs typeface="Arial" pitchFamily="34" charset="0"/>
            </a:endParaRPr>
          </a:p>
          <a:p>
            <a:pPr algn="ctr"/>
            <a:r>
              <a:rPr lang="es-MX" sz="2400" b="1" dirty="0" smtClean="0">
                <a:latin typeface="Arial" pitchFamily="34" charset="0"/>
                <a:cs typeface="Arial" pitchFamily="34" charset="0"/>
              </a:rPr>
              <a:t>Nombre del profesor: Víctor González  </a:t>
            </a:r>
            <a:r>
              <a:rPr lang="es-MX" sz="2400" b="1" dirty="0" err="1" smtClean="0">
                <a:latin typeface="Arial" pitchFamily="34" charset="0"/>
                <a:cs typeface="Arial" pitchFamily="34" charset="0"/>
              </a:rPr>
              <a:t>González</a:t>
            </a:r>
            <a:endParaRPr lang="es-MX" sz="2400" b="1" dirty="0" smtClean="0">
              <a:latin typeface="Arial" pitchFamily="34" charset="0"/>
              <a:cs typeface="Arial" pitchFamily="34" charset="0"/>
            </a:endParaRPr>
          </a:p>
          <a:p>
            <a:pPr algn="ctr"/>
            <a:endParaRPr lang="es-MX" sz="2400" b="1" dirty="0">
              <a:latin typeface="Arial" pitchFamily="34" charset="0"/>
              <a:cs typeface="Arial" pitchFamily="34" charset="0"/>
            </a:endParaRPr>
          </a:p>
          <a:p>
            <a:pPr algn="ctr"/>
            <a:r>
              <a:rPr lang="es-MX" sz="2400" b="1" dirty="0" smtClean="0">
                <a:latin typeface="Arial" pitchFamily="34" charset="0"/>
                <a:cs typeface="Arial" pitchFamily="34" charset="0"/>
              </a:rPr>
              <a:t>JULIO DICIEMBRE 2015</a:t>
            </a:r>
          </a:p>
          <a:p>
            <a:pPr algn="ct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8136904" cy="6063198"/>
          </a:xfrm>
          <a:prstGeom prst="rect">
            <a:avLst/>
          </a:prstGeom>
          <a:noFill/>
        </p:spPr>
        <p:txBody>
          <a:bodyPr wrap="square" rtlCol="0">
            <a:spAutoFit/>
          </a:bodyPr>
          <a:lstStyle/>
          <a:p>
            <a:endParaRPr lang="es-MX" dirty="0"/>
          </a:p>
          <a:p>
            <a:r>
              <a:rPr lang="es-MX" sz="2800" b="1" dirty="0" smtClean="0">
                <a:latin typeface="Arial" pitchFamily="34" charset="0"/>
                <a:cs typeface="Arial" pitchFamily="34" charset="0"/>
              </a:rPr>
              <a:t> Resumen </a:t>
            </a:r>
            <a:r>
              <a:rPr lang="es-MX" sz="2800" b="1" dirty="0">
                <a:latin typeface="Arial" pitchFamily="34" charset="0"/>
                <a:cs typeface="Arial" pitchFamily="34" charset="0"/>
              </a:rPr>
              <a:t>(</a:t>
            </a:r>
            <a:r>
              <a:rPr lang="es-MX" sz="2800" b="1" dirty="0" err="1">
                <a:latin typeface="Arial" pitchFamily="34" charset="0"/>
                <a:cs typeface="Arial" pitchFamily="34" charset="0"/>
              </a:rPr>
              <a:t>abstract</a:t>
            </a:r>
            <a:r>
              <a:rPr lang="es-MX" sz="2800" b="1" dirty="0">
                <a:latin typeface="Arial" pitchFamily="34" charset="0"/>
                <a:cs typeface="Arial" pitchFamily="34" charset="0"/>
              </a:rPr>
              <a:t>) </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lnSpc>
                <a:spcPct val="150000"/>
              </a:lnSpc>
            </a:pPr>
            <a:r>
              <a:rPr lang="es-MX" sz="1600" b="1" dirty="0" smtClean="0">
                <a:latin typeface="Arial" pitchFamily="34" charset="0"/>
                <a:cs typeface="Arial" pitchFamily="34" charset="0"/>
              </a:rPr>
              <a:t>La administración financiera es de gran importancia por que permite tomar decisiones adecuadas relacionadas  la planeación financiera  como son  las inversiones  en el corto y largo plazo, la administración del capital de trabajo  y  los mercados financieros.</a:t>
            </a:r>
          </a:p>
          <a:p>
            <a:r>
              <a:rPr lang="es-MX" sz="1400" b="1" dirty="0" smtClean="0">
                <a:latin typeface="Arial" pitchFamily="34" charset="0"/>
                <a:cs typeface="Arial" pitchFamily="34" charset="0"/>
              </a:rPr>
              <a:t>Palabras Clave: Administración financiera, capital de trabajo, inversiones.</a:t>
            </a:r>
          </a:p>
          <a:p>
            <a:endParaRPr lang="es-MX" sz="2800" b="1" dirty="0" smtClean="0">
              <a:latin typeface="Arial" pitchFamily="34" charset="0"/>
              <a:cs typeface="Arial" pitchFamily="34" charset="0"/>
            </a:endParaRPr>
          </a:p>
          <a:p>
            <a:pPr algn="just">
              <a:lnSpc>
                <a:spcPct val="150000"/>
              </a:lnSpc>
            </a:pPr>
            <a:r>
              <a:rPr lang="es-MX" sz="1600" b="1" dirty="0" err="1" smtClean="0">
                <a:latin typeface="Arial" pitchFamily="34" charset="0"/>
                <a:cs typeface="Arial" pitchFamily="34" charset="0"/>
              </a:rPr>
              <a:t>Abstract</a:t>
            </a:r>
            <a:endParaRPr lang="es-MX" sz="1600" b="1" dirty="0" smtClean="0">
              <a:latin typeface="Arial" pitchFamily="34" charset="0"/>
              <a:cs typeface="Arial" pitchFamily="34" charset="0"/>
            </a:endParaRPr>
          </a:p>
          <a:p>
            <a:pPr algn="just">
              <a:lnSpc>
                <a:spcPct val="150000"/>
              </a:lnSpc>
            </a:pPr>
            <a:r>
              <a:rPr lang="en-US" sz="1600" b="1" dirty="0">
                <a:latin typeface="Arial" pitchFamily="34" charset="0"/>
                <a:cs typeface="Arial" pitchFamily="34" charset="0"/>
              </a:rPr>
              <a:t>Financial management is very important because it allows to make appropriate decisions regarding financial planning such as investments in the short and long term management of working capital and financial markets.</a:t>
            </a:r>
          </a:p>
          <a:p>
            <a:pPr algn="just">
              <a:lnSpc>
                <a:spcPct val="150000"/>
              </a:lnSpc>
            </a:pPr>
            <a:r>
              <a:rPr lang="en-US" sz="1600" b="1" dirty="0">
                <a:latin typeface="Arial" pitchFamily="34" charset="0"/>
                <a:cs typeface="Arial" pitchFamily="34" charset="0"/>
              </a:rPr>
              <a:t>Keywords: financial management, working capital investments.</a:t>
            </a:r>
            <a:endParaRPr lang="es-MX" sz="16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1196752"/>
            <a:ext cx="7772400" cy="3024336"/>
          </a:xfrm>
        </p:spPr>
        <p:txBody>
          <a:bodyPr>
            <a:normAutofit/>
          </a:bodyPr>
          <a:lstStyle/>
          <a:p>
            <a:pPr algn="just"/>
            <a:r>
              <a:rPr lang="es-MX" sz="2800" b="1" dirty="0" smtClean="0">
                <a:solidFill>
                  <a:schemeClr val="tx1"/>
                </a:solidFill>
                <a:latin typeface="Arial" pitchFamily="34" charset="0"/>
                <a:cs typeface="Arial" pitchFamily="34" charset="0"/>
              </a:rPr>
              <a:t>Objetivo </a:t>
            </a:r>
            <a:r>
              <a:rPr lang="es-MX" sz="2800" b="1" dirty="0">
                <a:solidFill>
                  <a:schemeClr val="tx1"/>
                </a:solidFill>
                <a:latin typeface="Arial" pitchFamily="34" charset="0"/>
                <a:cs typeface="Arial" pitchFamily="34" charset="0"/>
              </a:rPr>
              <a:t>general</a:t>
            </a:r>
            <a:r>
              <a:rPr lang="es-MX" sz="2800" b="1" dirty="0" smtClean="0">
                <a:solidFill>
                  <a:schemeClr val="tx1"/>
                </a:solidFill>
                <a:latin typeface="Arial" pitchFamily="34" charset="0"/>
                <a:cs typeface="Arial" pitchFamily="34" charset="0"/>
              </a:rPr>
              <a:t>:</a:t>
            </a:r>
            <a:r>
              <a:rPr lang="es-ES" dirty="0" smtClean="0"/>
              <a:t> </a:t>
            </a:r>
            <a:r>
              <a:rPr lang="es-ES" sz="2800" dirty="0" smtClean="0">
                <a:solidFill>
                  <a:schemeClr val="tx1"/>
                </a:solidFill>
              </a:rPr>
              <a:t>El estudiante aplicará las herramientas de administración financiera para el adecuado manejo de los recursos de la entidad económica para la adecuada toma de decisiones.</a:t>
            </a:r>
            <a:endParaRPr lang="es-MX" sz="2800" dirty="0">
              <a:solidFill>
                <a:schemeClr val="tx1"/>
              </a:solidFill>
            </a:endParaRPr>
          </a:p>
          <a:p>
            <a:endParaRPr lang="es-MX" dirty="0" smtClean="0"/>
          </a:p>
          <a:p>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539552" y="3140968"/>
            <a:ext cx="7772400" cy="3384376"/>
          </a:xfrm>
        </p:spPr>
        <p:txBody>
          <a:bodyPr>
            <a:normAutofit fontScale="25000" lnSpcReduction="20000"/>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pPr algn="ctr"/>
            <a:endParaRPr lang="es-MX" sz="9600" b="1" dirty="0" smtClean="0">
              <a:solidFill>
                <a:schemeClr val="tx1"/>
              </a:solidFill>
              <a:latin typeface="Arial" pitchFamily="34" charset="0"/>
              <a:cs typeface="Arial" pitchFamily="34" charset="0"/>
            </a:endParaRPr>
          </a:p>
          <a:p>
            <a:pPr algn="ctr"/>
            <a:endParaRPr lang="es-MX" sz="9600" b="1" dirty="0">
              <a:solidFill>
                <a:schemeClr val="tx1"/>
              </a:solidFill>
              <a:latin typeface="Arial" pitchFamily="34" charset="0"/>
              <a:cs typeface="Arial" pitchFamily="34" charset="0"/>
            </a:endParaRPr>
          </a:p>
          <a:p>
            <a:pPr algn="ctr"/>
            <a:endParaRPr lang="es-MX" sz="9600" b="1" dirty="0" smtClean="0">
              <a:solidFill>
                <a:schemeClr val="tx1"/>
              </a:solidFill>
              <a:latin typeface="Arial" pitchFamily="34" charset="0"/>
              <a:cs typeface="Arial" pitchFamily="34" charset="0"/>
            </a:endParaRPr>
          </a:p>
          <a:p>
            <a:pPr algn="ctr"/>
            <a:r>
              <a:rPr lang="es-MX" sz="9600" b="1" dirty="0" smtClean="0">
                <a:solidFill>
                  <a:schemeClr val="tx1"/>
                </a:solidFill>
                <a:latin typeface="Arial" pitchFamily="34" charset="0"/>
                <a:cs typeface="Arial" pitchFamily="34" charset="0"/>
              </a:rPr>
              <a:t>UNIDAD </a:t>
            </a:r>
            <a:r>
              <a:rPr lang="es-MX" sz="9600" b="1" dirty="0" smtClean="0">
                <a:solidFill>
                  <a:schemeClr val="tx1"/>
                </a:solidFill>
                <a:latin typeface="Arial" pitchFamily="34" charset="0"/>
                <a:cs typeface="Arial" pitchFamily="34" charset="0"/>
              </a:rPr>
              <a:t>V</a:t>
            </a:r>
            <a:endParaRPr lang="es-MX" sz="9600" b="1" dirty="0">
              <a:solidFill>
                <a:schemeClr val="tx1"/>
              </a:solidFill>
              <a:latin typeface="Arial" pitchFamily="34" charset="0"/>
              <a:cs typeface="Arial" pitchFamily="34" charset="0"/>
            </a:endParaRPr>
          </a:p>
          <a:p>
            <a:r>
              <a:rPr lang="es-MX" sz="12800" b="1" dirty="0" smtClean="0">
                <a:solidFill>
                  <a:schemeClr val="tx1"/>
                </a:solidFill>
                <a:latin typeface="Arial" pitchFamily="34" charset="0"/>
                <a:cs typeface="Arial" pitchFamily="34" charset="0"/>
              </a:rPr>
              <a:t> </a:t>
            </a:r>
            <a:r>
              <a:rPr lang="es-ES" sz="9600" b="1" dirty="0" smtClean="0">
                <a:solidFill>
                  <a:schemeClr val="tx1"/>
                </a:solidFill>
                <a:latin typeface="Arial" pitchFamily="34" charset="0"/>
                <a:cs typeface="Arial" pitchFamily="34" charset="0"/>
              </a:rPr>
              <a:t>APALANCAMIENTO Y SU EFECTO EN EL</a:t>
            </a:r>
            <a:endParaRPr lang="es-MX" sz="9600" b="1" dirty="0" smtClean="0">
              <a:solidFill>
                <a:schemeClr val="tx1"/>
              </a:solidFill>
              <a:latin typeface="Arial" pitchFamily="34" charset="0"/>
              <a:cs typeface="Arial" pitchFamily="34" charset="0"/>
            </a:endParaRPr>
          </a:p>
          <a:p>
            <a:r>
              <a:rPr lang="es-ES" sz="9600" b="1" dirty="0" smtClean="0">
                <a:solidFill>
                  <a:schemeClr val="tx1"/>
                </a:solidFill>
                <a:latin typeface="Arial" pitchFamily="34" charset="0"/>
                <a:cs typeface="Arial" pitchFamily="34" charset="0"/>
              </a:rPr>
              <a:t>COSTO DE CAPITAL Y LA VALUACION DE ACTIVOS DE CAPITAL</a:t>
            </a:r>
            <a:endParaRPr lang="es-MX" sz="9600" b="1" dirty="0" smtClean="0">
              <a:solidFill>
                <a:schemeClr val="tx1"/>
              </a:solidFill>
              <a:latin typeface="Arial" pitchFamily="34" charset="0"/>
              <a:cs typeface="Arial" pitchFamily="34" charset="0"/>
            </a:endParaRPr>
          </a:p>
          <a:p>
            <a:pPr algn="ctr"/>
            <a:endParaRPr lang="es-MX" sz="7200" b="1" dirty="0">
              <a:solidFill>
                <a:schemeClr val="tx1"/>
              </a:solidFill>
              <a:latin typeface="Arial" pitchFamily="34" charset="0"/>
              <a:cs typeface="Arial" pitchFamily="34" charset="0"/>
            </a:endParaRPr>
          </a:p>
          <a:p>
            <a:pPr algn="ctr"/>
            <a:endParaRPr lang="es-MX" sz="7200" b="1" dirty="0">
              <a:solidFill>
                <a:schemeClr val="tx1"/>
              </a:solidFill>
              <a:latin typeface="Arial" pitchFamily="34" charset="0"/>
              <a:cs typeface="Arial" pitchFamily="34" charset="0"/>
            </a:endParaRPr>
          </a:p>
          <a:p>
            <a:endParaRPr lang="es-MX" sz="5100" b="1" dirty="0" smtClean="0">
              <a:solidFill>
                <a:schemeClr val="tx1"/>
              </a:solidFill>
              <a:latin typeface="Arial" pitchFamily="34" charset="0"/>
              <a:cs typeface="Arial" pitchFamily="34" charset="0"/>
            </a:endParaRPr>
          </a:p>
          <a:p>
            <a:endParaRPr lang="es-MX" sz="5100" b="1" dirty="0" smtClean="0">
              <a:solidFill>
                <a:schemeClr val="tx1"/>
              </a:solidFill>
              <a:latin typeface="Arial" pitchFamily="34" charset="0"/>
              <a:cs typeface="Arial" pitchFamily="34" charset="0"/>
            </a:endParaRPr>
          </a:p>
          <a:p>
            <a:endParaRPr lang="es-MX" sz="5100" b="1" dirty="0">
              <a:solidFill>
                <a:schemeClr val="tx1"/>
              </a:solidFill>
              <a:latin typeface="Arial" pitchFamily="34" charset="0"/>
              <a:cs typeface="Arial" pitchFamily="34" charset="0"/>
            </a:endParaRPr>
          </a:p>
          <a:p>
            <a:endParaRPr lang="es-MX" sz="5100" b="1" dirty="0" smtClean="0">
              <a:solidFill>
                <a:schemeClr val="tx1"/>
              </a:solidFill>
              <a:latin typeface="Arial" pitchFamily="34" charset="0"/>
              <a:cs typeface="Arial" pitchFamily="34" charset="0"/>
            </a:endParaRPr>
          </a:p>
          <a:p>
            <a:pPr algn="just">
              <a:lnSpc>
                <a:spcPct val="170000"/>
              </a:lnSpc>
            </a:pPr>
            <a:r>
              <a:rPr lang="es-MX" sz="9600" b="1" dirty="0" smtClean="0">
                <a:solidFill>
                  <a:schemeClr val="tx1"/>
                </a:solidFill>
                <a:latin typeface="Arial" pitchFamily="34" charset="0"/>
                <a:cs typeface="Arial" pitchFamily="34" charset="0"/>
              </a:rPr>
              <a:t>Objetivo de la </a:t>
            </a:r>
            <a:r>
              <a:rPr lang="es-MX" sz="9600" b="1" dirty="0">
                <a:solidFill>
                  <a:schemeClr val="tx1"/>
                </a:solidFill>
                <a:latin typeface="Arial" pitchFamily="34" charset="0"/>
                <a:cs typeface="Arial" pitchFamily="34" charset="0"/>
              </a:rPr>
              <a:t>unidad</a:t>
            </a:r>
            <a:r>
              <a:rPr lang="es-MX" sz="9600" b="1" dirty="0" smtClean="0">
                <a:solidFill>
                  <a:schemeClr val="tx1"/>
                </a:solidFill>
                <a:latin typeface="Arial" pitchFamily="34" charset="0"/>
                <a:cs typeface="Arial" pitchFamily="34" charset="0"/>
              </a:rPr>
              <a:t>:</a:t>
            </a:r>
            <a:r>
              <a:rPr lang="es-ES" sz="800" dirty="0" smtClean="0"/>
              <a:t> </a:t>
            </a:r>
            <a:r>
              <a:rPr lang="es-ES" sz="9600" dirty="0" smtClean="0">
                <a:solidFill>
                  <a:schemeClr val="tx1"/>
                </a:solidFill>
              </a:rPr>
              <a:t>Enseñar al alumno los conceptos </a:t>
            </a:r>
            <a:r>
              <a:rPr lang="es-ES" sz="9600" dirty="0" smtClean="0">
                <a:solidFill>
                  <a:schemeClr val="tx1"/>
                </a:solidFill>
              </a:rPr>
              <a:t>básicos </a:t>
            </a:r>
            <a:r>
              <a:rPr lang="es-ES" sz="9600" dirty="0" smtClean="0">
                <a:solidFill>
                  <a:schemeClr val="tx1"/>
                </a:solidFill>
              </a:rPr>
              <a:t>del apalancamiento y sus implicaciones con la estructura financiera de las empresas, así como la valuación de activos de capital.</a:t>
            </a:r>
            <a:endParaRPr lang="es-MX" sz="9600" dirty="0" smtClean="0">
              <a:solidFill>
                <a:schemeClr val="tx1"/>
              </a:solidFill>
            </a:endParaRPr>
          </a:p>
          <a:p>
            <a:pPr algn="just">
              <a:lnSpc>
                <a:spcPct val="170000"/>
              </a:lnSpc>
            </a:pPr>
            <a:endParaRPr lang="es-MX" sz="9600" b="1" dirty="0">
              <a:solidFill>
                <a:schemeClr val="tx1"/>
              </a:solidFill>
            </a:endParaRPr>
          </a:p>
          <a:p>
            <a:endParaRPr lang="es-MX" sz="28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apalancamiento.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979712" y="1628800"/>
            <a:ext cx="6696744" cy="2308324"/>
          </a:xfrm>
          <a:prstGeom prst="rect">
            <a:avLst/>
          </a:prstGeom>
          <a:noFill/>
        </p:spPr>
        <p:txBody>
          <a:bodyPr wrap="square" rtlCol="0">
            <a:spAutoFit/>
          </a:bodyPr>
          <a:lstStyle/>
          <a:p>
            <a:r>
              <a:rPr lang="es-ES" b="1" dirty="0" err="1" smtClean="0"/>
              <a:t>Besley</a:t>
            </a:r>
            <a:r>
              <a:rPr lang="es-ES" b="1" dirty="0" smtClean="0"/>
              <a:t> y </a:t>
            </a:r>
            <a:r>
              <a:rPr lang="es-ES" b="1" dirty="0" err="1" smtClean="0"/>
              <a:t>Brigham</a:t>
            </a:r>
            <a:r>
              <a:rPr lang="es-ES" b="1" dirty="0" smtClean="0"/>
              <a:t> (2004) Fundamentos de Administración Financiera,</a:t>
            </a:r>
            <a:r>
              <a:rPr lang="en-US" b="1" dirty="0" smtClean="0"/>
              <a:t> McGraw-Hill</a:t>
            </a:r>
            <a:r>
              <a:rPr lang="es-ES" b="1" dirty="0" smtClean="0"/>
              <a:t>.</a:t>
            </a:r>
            <a:endParaRPr lang="es-MX" dirty="0" smtClean="0"/>
          </a:p>
          <a:p>
            <a:r>
              <a:rPr lang="es-MX" dirty="0" err="1" smtClean="0"/>
              <a:t>Ross.S.,Westerfield,R</a:t>
            </a:r>
            <a:r>
              <a:rPr lang="es-MX" dirty="0" smtClean="0"/>
              <a:t>. y </a:t>
            </a:r>
            <a:r>
              <a:rPr lang="es-MX" dirty="0" err="1" smtClean="0"/>
              <a:t>Jaffe,J</a:t>
            </a:r>
            <a:r>
              <a:rPr lang="es-MX" dirty="0" smtClean="0"/>
              <a:t>.(2006)Finanzas Corporativas.(7ª. Ed.) México: Mc Graw Hill.</a:t>
            </a:r>
          </a:p>
          <a:p>
            <a:r>
              <a:rPr lang="en-US" b="1" dirty="0" smtClean="0"/>
              <a:t>Stanley B Block, Geoffrey A </a:t>
            </a:r>
            <a:r>
              <a:rPr lang="en-US" b="1" dirty="0" err="1" smtClean="0"/>
              <a:t>Hirt</a:t>
            </a:r>
            <a:r>
              <a:rPr lang="en-US" b="1" dirty="0" smtClean="0"/>
              <a:t>, (2008). Administration Financiera , McGraw-Hill</a:t>
            </a:r>
            <a:r>
              <a:rPr lang="es-ES" b="1" dirty="0" smtClean="0"/>
              <a:t>.</a:t>
            </a:r>
            <a:endParaRPr lang="es-MX" dirty="0" smtClean="0"/>
          </a:p>
          <a:p>
            <a:r>
              <a:rPr lang="es-ES" b="1" dirty="0" smtClean="0"/>
              <a:t> </a:t>
            </a:r>
            <a:endParaRPr lang="es-MX" dirty="0" smtClean="0"/>
          </a:p>
          <a:p>
            <a:endParaRPr lang="es-MX" dirty="0" smtClean="0"/>
          </a:p>
        </p:txBody>
      </p:sp>
      <p:sp>
        <p:nvSpPr>
          <p:cNvPr id="6" name="CuadroTexto 5"/>
          <p:cNvSpPr txBox="1"/>
          <p:nvPr/>
        </p:nvSpPr>
        <p:spPr>
          <a:xfrm>
            <a:off x="1547664" y="980728"/>
            <a:ext cx="5256584" cy="369332"/>
          </a:xfrm>
          <a:prstGeom prst="rect">
            <a:avLst/>
          </a:prstGeom>
          <a:noFill/>
        </p:spPr>
        <p:txBody>
          <a:bodyPr wrap="square" rtlCol="0">
            <a:spAutoFit/>
          </a:bodyPr>
          <a:lstStyle/>
          <a:p>
            <a:pPr algn="ctr"/>
            <a:r>
              <a:rPr lang="es-MX" dirty="0" smtClean="0"/>
              <a:t>BIBLIOGRAFIA </a:t>
            </a:r>
            <a:endParaRPr lang="es-MX"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TotalTime>
  <Words>260</Words>
  <Application>Microsoft Office PowerPoint</Application>
  <PresentationFormat>Presentación en pantalla (4:3)</PresentationFormat>
  <Paragraphs>39</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Ciro j. Velázquez Jaén</cp:lastModifiedBy>
  <cp:revision>42</cp:revision>
  <dcterms:created xsi:type="dcterms:W3CDTF">2012-08-07T16:35:15Z</dcterms:created>
  <dcterms:modified xsi:type="dcterms:W3CDTF">2015-10-23T00:40:27Z</dcterms:modified>
</cp:coreProperties>
</file>