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9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12/05/2017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12/05/2017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12/05/2017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12/05/2017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12/05/2017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12/05/2017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12/05/2017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12/05/2017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12/05/2017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12/05/2017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12/05/2017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12/05/2017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Biología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Clasificación del Reino Animal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Dra. </a:t>
            </a:r>
            <a:r>
              <a:rPr lang="es-MX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Windy</a:t>
            </a: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Jacqueline Guerrero Rodríguez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 Enero-Junio 2017</a:t>
            </a:r>
            <a:endParaRPr lang="es-MX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fr-F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Tema:Clasificación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del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Reino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Animal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13732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 algn="ctr">
              <a:lnSpc>
                <a:spcPct val="90000"/>
              </a:lnSpc>
              <a:buNone/>
            </a:pPr>
            <a:r>
              <a:rPr lang="fr-FR" sz="64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Resumen</a:t>
            </a:r>
            <a:r>
              <a:rPr lang="fr-FR" sz="6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fr-FR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sz="6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 algn="just">
              <a:buNone/>
            </a:pPr>
            <a:r>
              <a:rPr lang="es-MX" sz="6400" dirty="0"/>
              <a:t>Generalmente el reino animal se ha clasificado en dos grandes grupos: vertebrados e invertebrados, sin embargo esta clasificación no responde a un criterio evolutivo debido a que no todos los invertebrados tienen un antecesor común reciente. </a:t>
            </a:r>
          </a:p>
          <a:p>
            <a:pPr marL="0" indent="0" algn="just">
              <a:buNone/>
            </a:pPr>
            <a:endParaRPr lang="es-MX" sz="6400" dirty="0" smtClean="0"/>
          </a:p>
          <a:p>
            <a:pPr marL="0" indent="0" algn="just">
              <a:buNone/>
            </a:pPr>
            <a:r>
              <a:rPr lang="es-MX" sz="6400" dirty="0" smtClean="0"/>
              <a:t>En </a:t>
            </a:r>
            <a:r>
              <a:rPr lang="es-MX" sz="6400" dirty="0"/>
              <a:t>la actualidad, para clasificar los animales se utilizan varios criterios que intentan deducir las relaciones evolutivas entre los distintos grupos. Estos criterios, que determinan el grado de complejidad morfológica son: </a:t>
            </a:r>
          </a:p>
          <a:p>
            <a:pPr lvl="0" algn="just"/>
            <a:endParaRPr lang="es-MX" sz="6400" dirty="0" smtClean="0"/>
          </a:p>
          <a:p>
            <a:pPr lvl="0" algn="just"/>
            <a:r>
              <a:rPr lang="es-MX" sz="6400" dirty="0" smtClean="0"/>
              <a:t>Cantidad </a:t>
            </a:r>
            <a:r>
              <a:rPr lang="es-MX" sz="6400" dirty="0"/>
              <a:t>de capas de tejido en que se organizan las células</a:t>
            </a:r>
          </a:p>
          <a:p>
            <a:pPr lvl="0" algn="just"/>
            <a:r>
              <a:rPr lang="es-MX" sz="6400" dirty="0"/>
              <a:t>La simetría del cuerpo y la disposición de sus partes</a:t>
            </a:r>
          </a:p>
          <a:p>
            <a:pPr lvl="0" algn="just"/>
            <a:r>
              <a:rPr lang="es-MX" sz="6400" dirty="0"/>
              <a:t>La presencia o ausencia de cavidades corporales (celoma) y la manera en que se forman</a:t>
            </a:r>
          </a:p>
          <a:p>
            <a:pPr lvl="0" algn="just"/>
            <a:r>
              <a:rPr lang="es-MX" sz="6400" dirty="0"/>
              <a:t>Patrón de desarrollo desde el óvulo fecundado hasta el animal adulto</a:t>
            </a:r>
          </a:p>
          <a:p>
            <a:pPr marL="0" indent="0" algn="just">
              <a:buNone/>
            </a:pPr>
            <a:endParaRPr lang="es-MX" sz="6400" dirty="0" smtClean="0"/>
          </a:p>
          <a:p>
            <a:pPr marL="0" indent="0" algn="just">
              <a:buNone/>
            </a:pPr>
            <a:r>
              <a:rPr lang="es-MX" sz="6400" dirty="0" smtClean="0"/>
              <a:t>A </a:t>
            </a:r>
            <a:r>
              <a:rPr lang="es-MX" sz="6400" dirty="0"/>
              <a:t>continuación se muestra la clasificación y las divisiones más sobresalientes del reino animal e indica los aspectos fundamentales que se utilizan para agrupar a los diferentes </a:t>
            </a:r>
            <a:r>
              <a:rPr lang="es-MX" sz="6400" i="1" dirty="0"/>
              <a:t>phylum </a:t>
            </a:r>
            <a:r>
              <a:rPr lang="es-MX" sz="6400" dirty="0"/>
              <a:t>(Aguirre &amp; </a:t>
            </a:r>
            <a:r>
              <a:rPr lang="es-MX" sz="6400" dirty="0" err="1"/>
              <a:t>Ramirez</a:t>
            </a:r>
            <a:r>
              <a:rPr lang="es-MX" sz="6400" dirty="0"/>
              <a:t>, 2013)</a:t>
            </a:r>
            <a:r>
              <a:rPr lang="es-MX" sz="6400" i="1" dirty="0"/>
              <a:t>.</a:t>
            </a:r>
            <a:endParaRPr lang="es-MX" sz="6400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r>
              <a:rPr lang="fr-FR" sz="6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Palabras clave</a:t>
            </a:r>
            <a:r>
              <a:rPr lang="fr-FR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s-MX" sz="6400" dirty="0"/>
              <a:t>celoma, </a:t>
            </a:r>
            <a:r>
              <a:rPr lang="es-MX" sz="6400" dirty="0" err="1"/>
              <a:t>protostomados</a:t>
            </a:r>
            <a:r>
              <a:rPr lang="es-MX" sz="6400" dirty="0"/>
              <a:t>, </a:t>
            </a:r>
            <a:r>
              <a:rPr lang="es-MX" sz="6400" dirty="0" err="1"/>
              <a:t>deuterostomados</a:t>
            </a:r>
            <a:r>
              <a:rPr lang="es-MX" sz="6400" dirty="0"/>
              <a:t>, simetría</a:t>
            </a:r>
            <a:endParaRPr lang="es-MX" sz="6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fr-F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Tema:Clasificación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del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Reino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Animal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13732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 algn="ctr">
              <a:lnSpc>
                <a:spcPct val="90000"/>
              </a:lnSpc>
              <a:buNone/>
            </a:pPr>
            <a:r>
              <a:rPr lang="fr-FR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Abstract: </a:t>
            </a:r>
            <a:endParaRPr lang="fr-FR" sz="6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 algn="just">
              <a:buNone/>
            </a:pPr>
            <a:r>
              <a:rPr lang="es-MX" sz="6600" dirty="0" err="1"/>
              <a:t>Generally</a:t>
            </a:r>
            <a:r>
              <a:rPr lang="es-MX" sz="6600" dirty="0"/>
              <a:t> </a:t>
            </a:r>
            <a:r>
              <a:rPr lang="es-MX" sz="6600" dirty="0" err="1"/>
              <a:t>the</a:t>
            </a:r>
            <a:r>
              <a:rPr lang="es-MX" sz="6600" dirty="0"/>
              <a:t> animal </a:t>
            </a:r>
            <a:r>
              <a:rPr lang="es-MX" sz="6600" dirty="0" err="1"/>
              <a:t>kingdom</a:t>
            </a:r>
            <a:r>
              <a:rPr lang="es-MX" sz="6600" dirty="0"/>
              <a:t> has </a:t>
            </a:r>
            <a:r>
              <a:rPr lang="es-MX" sz="6600" dirty="0" err="1"/>
              <a:t>been</a:t>
            </a:r>
            <a:r>
              <a:rPr lang="es-MX" sz="6600" dirty="0"/>
              <a:t> </a:t>
            </a:r>
            <a:r>
              <a:rPr lang="es-MX" sz="6600" dirty="0" err="1"/>
              <a:t>classified</a:t>
            </a:r>
            <a:r>
              <a:rPr lang="es-MX" sz="6600" dirty="0"/>
              <a:t> </a:t>
            </a:r>
            <a:r>
              <a:rPr lang="es-MX" sz="6600" dirty="0" err="1"/>
              <a:t>into</a:t>
            </a:r>
            <a:r>
              <a:rPr lang="es-MX" sz="6600" dirty="0"/>
              <a:t> </a:t>
            </a:r>
            <a:r>
              <a:rPr lang="es-MX" sz="6600" dirty="0" err="1"/>
              <a:t>two</a:t>
            </a:r>
            <a:r>
              <a:rPr lang="es-MX" sz="6600" dirty="0"/>
              <a:t> </a:t>
            </a:r>
            <a:r>
              <a:rPr lang="es-MX" sz="6600" dirty="0" err="1"/>
              <a:t>large</a:t>
            </a:r>
            <a:r>
              <a:rPr lang="es-MX" sz="6600" dirty="0"/>
              <a:t> </a:t>
            </a:r>
            <a:r>
              <a:rPr lang="es-MX" sz="6600" dirty="0" err="1"/>
              <a:t>groups</a:t>
            </a:r>
            <a:r>
              <a:rPr lang="es-MX" sz="6600" dirty="0"/>
              <a:t>: </a:t>
            </a:r>
            <a:r>
              <a:rPr lang="es-MX" sz="6600" dirty="0" err="1"/>
              <a:t>vertebrates</a:t>
            </a:r>
            <a:r>
              <a:rPr lang="es-MX" sz="6600" dirty="0"/>
              <a:t> and </a:t>
            </a:r>
            <a:r>
              <a:rPr lang="es-MX" sz="6600" dirty="0" err="1"/>
              <a:t>invertebrates</a:t>
            </a:r>
            <a:r>
              <a:rPr lang="es-MX" sz="6600" dirty="0"/>
              <a:t>, </a:t>
            </a:r>
            <a:r>
              <a:rPr lang="es-MX" sz="6600" dirty="0" err="1"/>
              <a:t>however</a:t>
            </a:r>
            <a:r>
              <a:rPr lang="es-MX" sz="6600" dirty="0"/>
              <a:t> </a:t>
            </a:r>
            <a:r>
              <a:rPr lang="es-MX" sz="6600" dirty="0" err="1"/>
              <a:t>this</a:t>
            </a:r>
            <a:r>
              <a:rPr lang="es-MX" sz="6600" dirty="0"/>
              <a:t> </a:t>
            </a:r>
            <a:r>
              <a:rPr lang="es-MX" sz="6600" dirty="0" err="1"/>
              <a:t>classification</a:t>
            </a:r>
            <a:r>
              <a:rPr lang="es-MX" sz="6600" dirty="0"/>
              <a:t> </a:t>
            </a:r>
            <a:r>
              <a:rPr lang="es-MX" sz="6600" dirty="0" err="1"/>
              <a:t>does</a:t>
            </a:r>
            <a:r>
              <a:rPr lang="es-MX" sz="6600" dirty="0"/>
              <a:t> </a:t>
            </a:r>
            <a:r>
              <a:rPr lang="es-MX" sz="6600" dirty="0" err="1"/>
              <a:t>not</a:t>
            </a:r>
            <a:r>
              <a:rPr lang="es-MX" sz="6600" dirty="0"/>
              <a:t> </a:t>
            </a:r>
            <a:r>
              <a:rPr lang="es-MX" sz="6600" dirty="0" err="1"/>
              <a:t>respond</a:t>
            </a:r>
            <a:r>
              <a:rPr lang="es-MX" sz="6600" dirty="0"/>
              <a:t> </a:t>
            </a:r>
            <a:r>
              <a:rPr lang="es-MX" sz="6600" dirty="0" err="1"/>
              <a:t>to</a:t>
            </a:r>
            <a:r>
              <a:rPr lang="es-MX" sz="6600" dirty="0"/>
              <a:t> </a:t>
            </a:r>
            <a:r>
              <a:rPr lang="es-MX" sz="6600" dirty="0" err="1"/>
              <a:t>an</a:t>
            </a:r>
            <a:r>
              <a:rPr lang="es-MX" sz="6600" dirty="0"/>
              <a:t> </a:t>
            </a:r>
            <a:r>
              <a:rPr lang="es-MX" sz="6600" dirty="0" err="1"/>
              <a:t>evolutionary</a:t>
            </a:r>
            <a:r>
              <a:rPr lang="es-MX" sz="6600" dirty="0"/>
              <a:t> </a:t>
            </a:r>
            <a:r>
              <a:rPr lang="es-MX" sz="6600" dirty="0" err="1"/>
              <a:t>criterion</a:t>
            </a:r>
            <a:r>
              <a:rPr lang="es-MX" sz="6600" dirty="0"/>
              <a:t> </a:t>
            </a:r>
            <a:r>
              <a:rPr lang="es-MX" sz="6600" dirty="0" err="1"/>
              <a:t>because</a:t>
            </a:r>
            <a:r>
              <a:rPr lang="es-MX" sz="6600" dirty="0"/>
              <a:t> </a:t>
            </a:r>
            <a:r>
              <a:rPr lang="es-MX" sz="6600" dirty="0" err="1"/>
              <a:t>not</a:t>
            </a:r>
            <a:r>
              <a:rPr lang="es-MX" sz="6600" dirty="0"/>
              <a:t> </a:t>
            </a:r>
            <a:r>
              <a:rPr lang="es-MX" sz="6600" dirty="0" err="1"/>
              <a:t>all</a:t>
            </a:r>
            <a:r>
              <a:rPr lang="es-MX" sz="6600" dirty="0"/>
              <a:t> </a:t>
            </a:r>
            <a:r>
              <a:rPr lang="es-MX" sz="6600" dirty="0" err="1"/>
              <a:t>invertebrates</a:t>
            </a:r>
            <a:r>
              <a:rPr lang="es-MX" sz="6600" dirty="0"/>
              <a:t> </a:t>
            </a:r>
            <a:r>
              <a:rPr lang="es-MX" sz="6600" dirty="0" err="1"/>
              <a:t>have</a:t>
            </a:r>
            <a:r>
              <a:rPr lang="es-MX" sz="6600" dirty="0"/>
              <a:t> a </a:t>
            </a:r>
            <a:r>
              <a:rPr lang="es-MX" sz="6600" dirty="0" err="1"/>
              <a:t>recent</a:t>
            </a:r>
            <a:r>
              <a:rPr lang="es-MX" sz="6600" dirty="0"/>
              <a:t> </a:t>
            </a:r>
            <a:r>
              <a:rPr lang="es-MX" sz="6600" dirty="0" err="1"/>
              <a:t>common</a:t>
            </a:r>
            <a:r>
              <a:rPr lang="es-MX" sz="6600" dirty="0"/>
              <a:t> </a:t>
            </a:r>
            <a:r>
              <a:rPr lang="es-MX" sz="6600" dirty="0" err="1"/>
              <a:t>predecessor</a:t>
            </a:r>
            <a:r>
              <a:rPr lang="es-MX" sz="6600" dirty="0"/>
              <a:t>.</a:t>
            </a:r>
          </a:p>
          <a:p>
            <a:pPr marL="0" indent="0" algn="just">
              <a:buNone/>
            </a:pPr>
            <a:r>
              <a:rPr lang="es-MX" sz="6600" dirty="0"/>
              <a:t> </a:t>
            </a:r>
          </a:p>
          <a:p>
            <a:pPr marL="0" indent="0" algn="just">
              <a:buNone/>
            </a:pPr>
            <a:r>
              <a:rPr lang="es-MX" sz="6600" dirty="0"/>
              <a:t>At </a:t>
            </a:r>
            <a:r>
              <a:rPr lang="es-MX" sz="6600" dirty="0" err="1"/>
              <a:t>present</a:t>
            </a:r>
            <a:r>
              <a:rPr lang="es-MX" sz="6600" dirty="0"/>
              <a:t>, </a:t>
            </a:r>
            <a:r>
              <a:rPr lang="es-MX" sz="6600" dirty="0" err="1"/>
              <a:t>to</a:t>
            </a:r>
            <a:r>
              <a:rPr lang="es-MX" sz="6600" dirty="0"/>
              <a:t> </a:t>
            </a:r>
            <a:r>
              <a:rPr lang="es-MX" sz="6600" dirty="0" err="1"/>
              <a:t>classify</a:t>
            </a:r>
            <a:r>
              <a:rPr lang="es-MX" sz="6600" dirty="0"/>
              <a:t> </a:t>
            </a:r>
            <a:r>
              <a:rPr lang="es-MX" sz="6600" dirty="0" err="1"/>
              <a:t>the</a:t>
            </a:r>
            <a:r>
              <a:rPr lang="es-MX" sz="6600" dirty="0"/>
              <a:t> </a:t>
            </a:r>
            <a:r>
              <a:rPr lang="es-MX" sz="6600" dirty="0" err="1"/>
              <a:t>animals</a:t>
            </a:r>
            <a:r>
              <a:rPr lang="es-MX" sz="6600" dirty="0"/>
              <a:t> are </a:t>
            </a:r>
            <a:r>
              <a:rPr lang="es-MX" sz="6600" dirty="0" err="1"/>
              <a:t>used</a:t>
            </a:r>
            <a:r>
              <a:rPr lang="es-MX" sz="6600" dirty="0"/>
              <a:t> </a:t>
            </a:r>
            <a:r>
              <a:rPr lang="es-MX" sz="6600" dirty="0" err="1"/>
              <a:t>several</a:t>
            </a:r>
            <a:r>
              <a:rPr lang="es-MX" sz="6600" dirty="0"/>
              <a:t> </a:t>
            </a:r>
            <a:r>
              <a:rPr lang="es-MX" sz="6600" dirty="0" err="1"/>
              <a:t>criteria</a:t>
            </a:r>
            <a:r>
              <a:rPr lang="es-MX" sz="6600" dirty="0"/>
              <a:t> </a:t>
            </a:r>
            <a:r>
              <a:rPr lang="es-MX" sz="6600" dirty="0" err="1"/>
              <a:t>that</a:t>
            </a:r>
            <a:r>
              <a:rPr lang="es-MX" sz="6600" dirty="0"/>
              <a:t> try </a:t>
            </a:r>
            <a:r>
              <a:rPr lang="es-MX" sz="6600" dirty="0" err="1"/>
              <a:t>to</a:t>
            </a:r>
            <a:r>
              <a:rPr lang="es-MX" sz="6600" dirty="0"/>
              <a:t> deduce </a:t>
            </a:r>
            <a:r>
              <a:rPr lang="es-MX" sz="6600" dirty="0" err="1"/>
              <a:t>the</a:t>
            </a:r>
            <a:r>
              <a:rPr lang="es-MX" sz="6600" dirty="0"/>
              <a:t> </a:t>
            </a:r>
            <a:r>
              <a:rPr lang="es-MX" sz="6600" dirty="0" err="1"/>
              <a:t>evolutionary</a:t>
            </a:r>
            <a:r>
              <a:rPr lang="es-MX" sz="6600" dirty="0"/>
              <a:t> </a:t>
            </a:r>
            <a:r>
              <a:rPr lang="es-MX" sz="6600" dirty="0" err="1"/>
              <a:t>relations</a:t>
            </a:r>
            <a:r>
              <a:rPr lang="es-MX" sz="6600" dirty="0"/>
              <a:t> </a:t>
            </a:r>
            <a:r>
              <a:rPr lang="es-MX" sz="6600" dirty="0" err="1"/>
              <a:t>between</a:t>
            </a:r>
            <a:r>
              <a:rPr lang="es-MX" sz="6600" dirty="0"/>
              <a:t> </a:t>
            </a:r>
            <a:r>
              <a:rPr lang="es-MX" sz="6600" dirty="0" err="1"/>
              <a:t>the</a:t>
            </a:r>
            <a:r>
              <a:rPr lang="es-MX" sz="6600" dirty="0"/>
              <a:t> </a:t>
            </a:r>
            <a:r>
              <a:rPr lang="es-MX" sz="6600" dirty="0" err="1"/>
              <a:t>different</a:t>
            </a:r>
            <a:r>
              <a:rPr lang="es-MX" sz="6600" dirty="0"/>
              <a:t> </a:t>
            </a:r>
            <a:r>
              <a:rPr lang="es-MX" sz="6600" dirty="0" err="1"/>
              <a:t>groups</a:t>
            </a:r>
            <a:r>
              <a:rPr lang="es-MX" sz="6600" dirty="0"/>
              <a:t>. </a:t>
            </a:r>
            <a:r>
              <a:rPr lang="es-MX" sz="6600" dirty="0" err="1"/>
              <a:t>These</a:t>
            </a:r>
            <a:r>
              <a:rPr lang="es-MX" sz="6600" dirty="0"/>
              <a:t> </a:t>
            </a:r>
            <a:r>
              <a:rPr lang="es-MX" sz="6600" dirty="0" err="1"/>
              <a:t>criteria</a:t>
            </a:r>
            <a:r>
              <a:rPr lang="es-MX" sz="6600" dirty="0"/>
              <a:t>, </a:t>
            </a:r>
            <a:r>
              <a:rPr lang="es-MX" sz="6600" dirty="0" err="1"/>
              <a:t>which</a:t>
            </a:r>
            <a:r>
              <a:rPr lang="es-MX" sz="6600" dirty="0"/>
              <a:t> determine </a:t>
            </a:r>
            <a:r>
              <a:rPr lang="es-MX" sz="6600" dirty="0" err="1"/>
              <a:t>the</a:t>
            </a:r>
            <a:r>
              <a:rPr lang="es-MX" sz="6600" dirty="0"/>
              <a:t> </a:t>
            </a:r>
            <a:r>
              <a:rPr lang="es-MX" sz="6600" dirty="0" err="1"/>
              <a:t>degree</a:t>
            </a:r>
            <a:r>
              <a:rPr lang="es-MX" sz="6600" dirty="0"/>
              <a:t> of </a:t>
            </a:r>
            <a:r>
              <a:rPr lang="es-MX" sz="6600" dirty="0" err="1"/>
              <a:t>morphological</a:t>
            </a:r>
            <a:r>
              <a:rPr lang="es-MX" sz="6600" dirty="0"/>
              <a:t> </a:t>
            </a:r>
            <a:r>
              <a:rPr lang="es-MX" sz="6600" dirty="0" err="1"/>
              <a:t>complexity</a:t>
            </a:r>
            <a:r>
              <a:rPr lang="es-MX" sz="6600" dirty="0"/>
              <a:t> are:</a:t>
            </a:r>
          </a:p>
          <a:p>
            <a:pPr marL="0" indent="0" algn="just">
              <a:buNone/>
            </a:pPr>
            <a:endParaRPr lang="es-MX" sz="6600" dirty="0"/>
          </a:p>
          <a:p>
            <a:pPr lvl="0" algn="just"/>
            <a:r>
              <a:rPr lang="es-MX" sz="6600" dirty="0" err="1"/>
              <a:t>Number</a:t>
            </a:r>
            <a:r>
              <a:rPr lang="es-MX" sz="6600" dirty="0"/>
              <a:t> of </a:t>
            </a:r>
            <a:r>
              <a:rPr lang="es-MX" sz="6600" dirty="0" err="1"/>
              <a:t>tissue</a:t>
            </a:r>
            <a:r>
              <a:rPr lang="es-MX" sz="6600" dirty="0"/>
              <a:t> </a:t>
            </a:r>
            <a:r>
              <a:rPr lang="es-MX" sz="6600" dirty="0" err="1"/>
              <a:t>layers</a:t>
            </a:r>
            <a:r>
              <a:rPr lang="es-MX" sz="6600" dirty="0"/>
              <a:t> in </a:t>
            </a:r>
            <a:r>
              <a:rPr lang="es-MX" sz="6600" dirty="0" err="1"/>
              <a:t>which</a:t>
            </a:r>
            <a:r>
              <a:rPr lang="es-MX" sz="6600" dirty="0"/>
              <a:t> </a:t>
            </a:r>
            <a:r>
              <a:rPr lang="es-MX" sz="6600" dirty="0" err="1"/>
              <a:t>cells</a:t>
            </a:r>
            <a:r>
              <a:rPr lang="es-MX" sz="6600" dirty="0"/>
              <a:t> are </a:t>
            </a:r>
            <a:r>
              <a:rPr lang="es-MX" sz="6600" dirty="0" err="1"/>
              <a:t>organized</a:t>
            </a:r>
            <a:r>
              <a:rPr lang="es-MX" sz="6600" dirty="0"/>
              <a:t> </a:t>
            </a:r>
          </a:p>
          <a:p>
            <a:pPr lvl="0" algn="just"/>
            <a:r>
              <a:rPr lang="es-MX" sz="6600" dirty="0" err="1"/>
              <a:t>The</a:t>
            </a:r>
            <a:r>
              <a:rPr lang="es-MX" sz="6600" dirty="0"/>
              <a:t> </a:t>
            </a:r>
            <a:r>
              <a:rPr lang="es-MX" sz="6600" dirty="0" err="1"/>
              <a:t>symmetry</a:t>
            </a:r>
            <a:r>
              <a:rPr lang="es-MX" sz="6600" dirty="0"/>
              <a:t> of </a:t>
            </a:r>
            <a:r>
              <a:rPr lang="es-MX" sz="6600" dirty="0" err="1"/>
              <a:t>the</a:t>
            </a:r>
            <a:r>
              <a:rPr lang="es-MX" sz="6600" dirty="0"/>
              <a:t> </a:t>
            </a:r>
            <a:r>
              <a:rPr lang="es-MX" sz="6600" dirty="0" err="1"/>
              <a:t>body</a:t>
            </a:r>
            <a:r>
              <a:rPr lang="es-MX" sz="6600" dirty="0"/>
              <a:t> and </a:t>
            </a:r>
            <a:r>
              <a:rPr lang="es-MX" sz="6600" dirty="0" err="1"/>
              <a:t>the</a:t>
            </a:r>
            <a:r>
              <a:rPr lang="es-MX" sz="6600" dirty="0"/>
              <a:t> </a:t>
            </a:r>
            <a:r>
              <a:rPr lang="es-MX" sz="6600" dirty="0" err="1"/>
              <a:t>arrangement</a:t>
            </a:r>
            <a:r>
              <a:rPr lang="es-MX" sz="6600" dirty="0"/>
              <a:t> of </a:t>
            </a:r>
            <a:r>
              <a:rPr lang="es-MX" sz="6600" dirty="0" err="1"/>
              <a:t>its</a:t>
            </a:r>
            <a:r>
              <a:rPr lang="es-MX" sz="6600" dirty="0"/>
              <a:t> </a:t>
            </a:r>
            <a:r>
              <a:rPr lang="es-MX" sz="6600" dirty="0" err="1"/>
              <a:t>parts</a:t>
            </a:r>
            <a:endParaRPr lang="es-MX" sz="6600" dirty="0"/>
          </a:p>
          <a:p>
            <a:pPr lvl="0" algn="just"/>
            <a:r>
              <a:rPr lang="es-MX" sz="6600" dirty="0"/>
              <a:t> </a:t>
            </a:r>
            <a:r>
              <a:rPr lang="es-MX" sz="6600" dirty="0" err="1"/>
              <a:t>The</a:t>
            </a:r>
            <a:r>
              <a:rPr lang="es-MX" sz="6600" dirty="0"/>
              <a:t> </a:t>
            </a:r>
            <a:r>
              <a:rPr lang="es-MX" sz="6600" dirty="0" err="1"/>
              <a:t>presence</a:t>
            </a:r>
            <a:r>
              <a:rPr lang="es-MX" sz="6600" dirty="0"/>
              <a:t> </a:t>
            </a:r>
            <a:r>
              <a:rPr lang="es-MX" sz="6600" dirty="0" err="1"/>
              <a:t>or</a:t>
            </a:r>
            <a:r>
              <a:rPr lang="es-MX" sz="6600" dirty="0"/>
              <a:t> </a:t>
            </a:r>
            <a:r>
              <a:rPr lang="es-MX" sz="6600" dirty="0" err="1"/>
              <a:t>absence</a:t>
            </a:r>
            <a:r>
              <a:rPr lang="es-MX" sz="6600" dirty="0"/>
              <a:t> of </a:t>
            </a:r>
            <a:r>
              <a:rPr lang="es-MX" sz="6600" dirty="0" err="1"/>
              <a:t>body</a:t>
            </a:r>
            <a:r>
              <a:rPr lang="es-MX" sz="6600" dirty="0"/>
              <a:t> </a:t>
            </a:r>
            <a:r>
              <a:rPr lang="es-MX" sz="6600" dirty="0" err="1"/>
              <a:t>cavities</a:t>
            </a:r>
            <a:r>
              <a:rPr lang="es-MX" sz="6600" dirty="0"/>
              <a:t> (</a:t>
            </a:r>
            <a:r>
              <a:rPr lang="es-MX" sz="6600" dirty="0" err="1"/>
              <a:t>coelom</a:t>
            </a:r>
            <a:r>
              <a:rPr lang="es-MX" sz="6600" dirty="0"/>
              <a:t>) and </a:t>
            </a:r>
            <a:r>
              <a:rPr lang="es-MX" sz="6600" dirty="0" err="1"/>
              <a:t>the</a:t>
            </a:r>
            <a:r>
              <a:rPr lang="es-MX" sz="6600" dirty="0"/>
              <a:t> </a:t>
            </a:r>
            <a:r>
              <a:rPr lang="es-MX" sz="6600" dirty="0" err="1"/>
              <a:t>way</a:t>
            </a:r>
            <a:r>
              <a:rPr lang="es-MX" sz="6600" dirty="0"/>
              <a:t> </a:t>
            </a:r>
            <a:r>
              <a:rPr lang="es-MX" sz="6600" dirty="0" err="1"/>
              <a:t>they</a:t>
            </a:r>
            <a:r>
              <a:rPr lang="es-MX" sz="6600" dirty="0"/>
              <a:t> are </a:t>
            </a:r>
            <a:r>
              <a:rPr lang="es-MX" sz="6600" dirty="0" err="1"/>
              <a:t>formed</a:t>
            </a:r>
            <a:endParaRPr lang="es-MX" sz="6600" dirty="0"/>
          </a:p>
          <a:p>
            <a:pPr lvl="0" algn="just"/>
            <a:r>
              <a:rPr lang="es-MX" sz="6600" dirty="0"/>
              <a:t> </a:t>
            </a:r>
            <a:r>
              <a:rPr lang="es-MX" sz="6600" dirty="0" err="1"/>
              <a:t>Developmental</a:t>
            </a:r>
            <a:r>
              <a:rPr lang="es-MX" sz="6600" dirty="0"/>
              <a:t> </a:t>
            </a:r>
            <a:r>
              <a:rPr lang="es-MX" sz="6600" dirty="0" err="1"/>
              <a:t>pattern</a:t>
            </a:r>
            <a:r>
              <a:rPr lang="es-MX" sz="6600" dirty="0"/>
              <a:t> </a:t>
            </a:r>
            <a:r>
              <a:rPr lang="es-MX" sz="6600" dirty="0" err="1"/>
              <a:t>from</a:t>
            </a:r>
            <a:r>
              <a:rPr lang="es-MX" sz="6600" dirty="0"/>
              <a:t> </a:t>
            </a:r>
            <a:r>
              <a:rPr lang="es-MX" sz="6600" dirty="0" err="1"/>
              <a:t>the</a:t>
            </a:r>
            <a:r>
              <a:rPr lang="es-MX" sz="6600" dirty="0"/>
              <a:t> </a:t>
            </a:r>
            <a:r>
              <a:rPr lang="es-MX" sz="6600" dirty="0" err="1"/>
              <a:t>fertilized</a:t>
            </a:r>
            <a:r>
              <a:rPr lang="es-MX" sz="6600" dirty="0"/>
              <a:t> </a:t>
            </a:r>
            <a:r>
              <a:rPr lang="es-MX" sz="6600" dirty="0" err="1"/>
              <a:t>ovum</a:t>
            </a:r>
            <a:r>
              <a:rPr lang="es-MX" sz="6600" dirty="0"/>
              <a:t> </a:t>
            </a:r>
            <a:r>
              <a:rPr lang="es-MX" sz="6600" dirty="0" err="1"/>
              <a:t>to</a:t>
            </a:r>
            <a:r>
              <a:rPr lang="es-MX" sz="6600" dirty="0"/>
              <a:t> </a:t>
            </a:r>
            <a:r>
              <a:rPr lang="es-MX" sz="6600" dirty="0" err="1"/>
              <a:t>the</a:t>
            </a:r>
            <a:r>
              <a:rPr lang="es-MX" sz="6600" dirty="0"/>
              <a:t> </a:t>
            </a:r>
            <a:r>
              <a:rPr lang="es-MX" sz="6600" dirty="0" err="1"/>
              <a:t>adult</a:t>
            </a:r>
            <a:r>
              <a:rPr lang="es-MX" sz="6600" dirty="0"/>
              <a:t> animal</a:t>
            </a:r>
          </a:p>
          <a:p>
            <a:pPr marL="0" indent="0" algn="just">
              <a:buNone/>
            </a:pPr>
            <a:endParaRPr lang="es-MX" sz="6600" dirty="0"/>
          </a:p>
          <a:p>
            <a:pPr marL="0" indent="0" algn="just">
              <a:buNone/>
            </a:pPr>
            <a:r>
              <a:rPr lang="es-MX" sz="6600" dirty="0" err="1"/>
              <a:t>Below</a:t>
            </a:r>
            <a:r>
              <a:rPr lang="es-MX" sz="6600" dirty="0"/>
              <a:t> </a:t>
            </a:r>
            <a:r>
              <a:rPr lang="es-MX" sz="6600" dirty="0" err="1"/>
              <a:t>is</a:t>
            </a:r>
            <a:r>
              <a:rPr lang="es-MX" sz="6600" dirty="0"/>
              <a:t> </a:t>
            </a:r>
            <a:r>
              <a:rPr lang="es-MX" sz="6600" dirty="0" err="1"/>
              <a:t>the</a:t>
            </a:r>
            <a:r>
              <a:rPr lang="es-MX" sz="6600" dirty="0"/>
              <a:t> </a:t>
            </a:r>
            <a:r>
              <a:rPr lang="es-MX" sz="6600" dirty="0" err="1"/>
              <a:t>classification</a:t>
            </a:r>
            <a:r>
              <a:rPr lang="es-MX" sz="6600" dirty="0"/>
              <a:t> and </a:t>
            </a:r>
            <a:r>
              <a:rPr lang="es-MX" sz="6600" dirty="0" err="1"/>
              <a:t>the</a:t>
            </a:r>
            <a:r>
              <a:rPr lang="es-MX" sz="6600" dirty="0"/>
              <a:t> </a:t>
            </a:r>
            <a:r>
              <a:rPr lang="es-MX" sz="6600" dirty="0" err="1"/>
              <a:t>most</a:t>
            </a:r>
            <a:r>
              <a:rPr lang="es-MX" sz="6600" dirty="0"/>
              <a:t> </a:t>
            </a:r>
            <a:r>
              <a:rPr lang="es-MX" sz="6600" dirty="0" err="1"/>
              <a:t>salient</a:t>
            </a:r>
            <a:r>
              <a:rPr lang="es-MX" sz="6600" dirty="0"/>
              <a:t> </a:t>
            </a:r>
            <a:r>
              <a:rPr lang="es-MX" sz="6600" dirty="0" err="1"/>
              <a:t>divisions</a:t>
            </a:r>
            <a:r>
              <a:rPr lang="es-MX" sz="6600" dirty="0"/>
              <a:t> of </a:t>
            </a:r>
            <a:r>
              <a:rPr lang="es-MX" sz="6600" dirty="0" err="1"/>
              <a:t>the</a:t>
            </a:r>
            <a:r>
              <a:rPr lang="es-MX" sz="6600" dirty="0"/>
              <a:t> animal </a:t>
            </a:r>
            <a:r>
              <a:rPr lang="es-MX" sz="6600" dirty="0" err="1"/>
              <a:t>kingdom</a:t>
            </a:r>
            <a:r>
              <a:rPr lang="es-MX" sz="6600" dirty="0"/>
              <a:t> and </a:t>
            </a:r>
            <a:r>
              <a:rPr lang="es-MX" sz="6600" dirty="0" err="1"/>
              <a:t>indicates</a:t>
            </a:r>
            <a:r>
              <a:rPr lang="es-MX" sz="6600" dirty="0"/>
              <a:t> </a:t>
            </a:r>
            <a:r>
              <a:rPr lang="es-MX" sz="6600" dirty="0" err="1"/>
              <a:t>the</a:t>
            </a:r>
            <a:r>
              <a:rPr lang="es-MX" sz="6600" dirty="0"/>
              <a:t> fundamental </a:t>
            </a:r>
            <a:r>
              <a:rPr lang="es-MX" sz="6600" dirty="0" err="1"/>
              <a:t>aspects</a:t>
            </a:r>
            <a:r>
              <a:rPr lang="es-MX" sz="6600" dirty="0"/>
              <a:t> </a:t>
            </a:r>
            <a:r>
              <a:rPr lang="es-MX" sz="6600" dirty="0" err="1"/>
              <a:t>that</a:t>
            </a:r>
            <a:r>
              <a:rPr lang="es-MX" sz="6600" dirty="0"/>
              <a:t> are </a:t>
            </a:r>
            <a:r>
              <a:rPr lang="es-MX" sz="6600" dirty="0" err="1"/>
              <a:t>used</a:t>
            </a:r>
            <a:r>
              <a:rPr lang="es-MX" sz="6600" dirty="0"/>
              <a:t> </a:t>
            </a:r>
            <a:r>
              <a:rPr lang="es-MX" sz="6600" dirty="0" err="1"/>
              <a:t>to</a:t>
            </a:r>
            <a:r>
              <a:rPr lang="es-MX" sz="6600" dirty="0"/>
              <a:t> </a:t>
            </a:r>
            <a:r>
              <a:rPr lang="es-MX" sz="6600" dirty="0" err="1"/>
              <a:t>group</a:t>
            </a:r>
            <a:r>
              <a:rPr lang="es-MX" sz="6600" dirty="0"/>
              <a:t> </a:t>
            </a:r>
            <a:r>
              <a:rPr lang="es-MX" sz="6600" dirty="0" err="1"/>
              <a:t>the</a:t>
            </a:r>
            <a:r>
              <a:rPr lang="es-MX" sz="6600" dirty="0"/>
              <a:t> </a:t>
            </a:r>
            <a:r>
              <a:rPr lang="es-MX" sz="6600" dirty="0" err="1"/>
              <a:t>different</a:t>
            </a:r>
            <a:r>
              <a:rPr lang="es-MX" sz="6600" dirty="0"/>
              <a:t> </a:t>
            </a:r>
            <a:r>
              <a:rPr lang="es-MX" sz="6600" i="1" dirty="0"/>
              <a:t>phylum </a:t>
            </a:r>
            <a:r>
              <a:rPr lang="es-MX" sz="6600" dirty="0"/>
              <a:t>(Aguirre &amp; </a:t>
            </a:r>
            <a:r>
              <a:rPr lang="es-MX" sz="6600" dirty="0" err="1"/>
              <a:t>Ramirez</a:t>
            </a:r>
            <a:r>
              <a:rPr lang="es-MX" sz="6600" dirty="0"/>
              <a:t>, 2013)</a:t>
            </a:r>
            <a:r>
              <a:rPr lang="es-MX" sz="6600" i="1" dirty="0"/>
              <a:t>.</a:t>
            </a:r>
            <a:endParaRPr lang="fr-FR" sz="6600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r>
              <a:rPr lang="fr-FR" sz="6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sz="6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s-MX" sz="6400" dirty="0" err="1"/>
              <a:t>Coelom</a:t>
            </a:r>
            <a:r>
              <a:rPr lang="es-MX" sz="6400" dirty="0"/>
              <a:t>, </a:t>
            </a:r>
            <a:r>
              <a:rPr lang="es-MX" sz="6400" dirty="0" err="1"/>
              <a:t>protostomates</a:t>
            </a:r>
            <a:r>
              <a:rPr lang="es-MX" sz="6400" dirty="0"/>
              <a:t>, </a:t>
            </a:r>
            <a:r>
              <a:rPr lang="es-MX" sz="6400" dirty="0" err="1"/>
              <a:t>deuterostomates</a:t>
            </a:r>
            <a:r>
              <a:rPr lang="es-MX" sz="6400" dirty="0"/>
              <a:t>, </a:t>
            </a:r>
            <a:r>
              <a:rPr lang="es-MX" sz="6400" dirty="0" err="1"/>
              <a:t>symmetry</a:t>
            </a:r>
            <a:endParaRPr lang="es-MX" sz="6400" dirty="0"/>
          </a:p>
        </p:txBody>
      </p:sp>
    </p:spTree>
    <p:extLst>
      <p:ext uri="{BB962C8B-B14F-4D97-AF65-F5344CB8AC3E}">
        <p14:creationId xmlns:p14="http://schemas.microsoft.com/office/powerpoint/2010/main" val="77778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 de texto 2"/>
          <p:cNvSpPr txBox="1">
            <a:spLocks noChangeArrowheads="1"/>
          </p:cNvSpPr>
          <p:nvPr/>
        </p:nvSpPr>
        <p:spPr bwMode="auto">
          <a:xfrm>
            <a:off x="4062661" y="565244"/>
            <a:ext cx="1500505" cy="249555"/>
          </a:xfrm>
          <a:prstGeom prst="rect">
            <a:avLst/>
          </a:prstGeom>
          <a:solidFill>
            <a:schemeClr val="tx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100">
                <a:solidFill>
                  <a:srgbClr val="FFFFFF"/>
                </a:solidFill>
                <a:effectLst/>
                <a:latin typeface="Century Gothic"/>
                <a:ea typeface="Calibri"/>
                <a:cs typeface="Times New Roman"/>
              </a:rPr>
              <a:t>Reino Animalia</a:t>
            </a:r>
            <a:endParaRPr lang="es-MX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Cuadro de texto 2"/>
          <p:cNvSpPr txBox="1">
            <a:spLocks noChangeArrowheads="1"/>
          </p:cNvSpPr>
          <p:nvPr/>
        </p:nvSpPr>
        <p:spPr bwMode="auto">
          <a:xfrm>
            <a:off x="2032566" y="1489169"/>
            <a:ext cx="1500505" cy="24955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100">
                <a:effectLst/>
                <a:latin typeface="Century Gothic"/>
                <a:ea typeface="Calibri"/>
                <a:cs typeface="Times New Roman"/>
              </a:rPr>
              <a:t>Subreino Parazoos</a:t>
            </a:r>
            <a:endParaRPr lang="es-MX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Cuadro de texto 2"/>
          <p:cNvSpPr txBox="1">
            <a:spLocks noChangeArrowheads="1"/>
          </p:cNvSpPr>
          <p:nvPr/>
        </p:nvSpPr>
        <p:spPr bwMode="auto">
          <a:xfrm>
            <a:off x="3685471" y="1502504"/>
            <a:ext cx="1500505" cy="24955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100">
                <a:effectLst/>
                <a:latin typeface="Century Gothic"/>
                <a:ea typeface="Calibri"/>
                <a:cs typeface="Times New Roman"/>
              </a:rPr>
              <a:t>Subreino Mesozoos</a:t>
            </a:r>
            <a:endParaRPr lang="es-MX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Cuadro de texto 2"/>
          <p:cNvSpPr txBox="1">
            <a:spLocks noChangeArrowheads="1"/>
          </p:cNvSpPr>
          <p:nvPr/>
        </p:nvSpPr>
        <p:spPr bwMode="auto">
          <a:xfrm>
            <a:off x="5402511" y="1507584"/>
            <a:ext cx="1932305" cy="24955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100">
                <a:effectLst/>
                <a:latin typeface="Century Gothic"/>
                <a:ea typeface="Calibri"/>
                <a:cs typeface="Times New Roman"/>
              </a:rPr>
              <a:t>Subreino Eumetazoos</a:t>
            </a:r>
            <a:endParaRPr lang="es-MX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Cuadro de texto 2"/>
          <p:cNvSpPr txBox="1">
            <a:spLocks noChangeArrowheads="1"/>
          </p:cNvSpPr>
          <p:nvPr/>
        </p:nvSpPr>
        <p:spPr bwMode="auto">
          <a:xfrm>
            <a:off x="2029391" y="2117819"/>
            <a:ext cx="1500505" cy="24955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100" i="1">
                <a:effectLst/>
                <a:latin typeface="Century Gothic"/>
                <a:ea typeface="Calibri"/>
                <a:cs typeface="Times New Roman"/>
              </a:rPr>
              <a:t>Phylum </a:t>
            </a:r>
            <a:r>
              <a:rPr lang="es-MX" sz="1100">
                <a:effectLst/>
                <a:latin typeface="Century Gothic"/>
                <a:ea typeface="Calibri"/>
                <a:cs typeface="Times New Roman"/>
              </a:rPr>
              <a:t>Poríferos</a:t>
            </a:r>
            <a:endParaRPr lang="es-MX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Cuadro de texto 2"/>
          <p:cNvSpPr txBox="1">
            <a:spLocks noChangeArrowheads="1"/>
          </p:cNvSpPr>
          <p:nvPr/>
        </p:nvSpPr>
        <p:spPr bwMode="auto">
          <a:xfrm>
            <a:off x="3682296" y="2131154"/>
            <a:ext cx="1500505" cy="24955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100" i="1">
                <a:effectLst/>
                <a:latin typeface="Century Gothic"/>
                <a:ea typeface="Calibri"/>
                <a:cs typeface="Times New Roman"/>
              </a:rPr>
              <a:t>Phylum </a:t>
            </a:r>
            <a:r>
              <a:rPr lang="es-MX" sz="1100">
                <a:effectLst/>
                <a:latin typeface="Century Gothic"/>
                <a:ea typeface="Calibri"/>
                <a:cs typeface="Times New Roman"/>
              </a:rPr>
              <a:t>Mesozoa</a:t>
            </a:r>
            <a:endParaRPr lang="es-MX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0" name="Cuadro de texto 2"/>
          <p:cNvSpPr txBox="1">
            <a:spLocks noChangeArrowheads="1"/>
          </p:cNvSpPr>
          <p:nvPr/>
        </p:nvSpPr>
        <p:spPr bwMode="auto">
          <a:xfrm>
            <a:off x="927666" y="3101434"/>
            <a:ext cx="1543685" cy="457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100" i="1">
                <a:effectLst/>
                <a:latin typeface="Century Gothic"/>
                <a:ea typeface="Calibri"/>
                <a:cs typeface="Times New Roman"/>
              </a:rPr>
              <a:t>Phylum </a:t>
            </a:r>
            <a:r>
              <a:rPr lang="es-MX" sz="1100">
                <a:effectLst/>
                <a:latin typeface="Century Gothic"/>
                <a:ea typeface="Calibri"/>
                <a:cs typeface="Times New Roman"/>
              </a:rPr>
              <a:t>Cnidarios (Celenterados)</a:t>
            </a:r>
            <a:endParaRPr lang="es-MX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Cuadro de texto 2"/>
          <p:cNvSpPr txBox="1">
            <a:spLocks noChangeArrowheads="1"/>
          </p:cNvSpPr>
          <p:nvPr/>
        </p:nvSpPr>
        <p:spPr bwMode="auto">
          <a:xfrm>
            <a:off x="2570411" y="3647534"/>
            <a:ext cx="1543685" cy="4572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100" i="1">
                <a:effectLst/>
                <a:latin typeface="Century Gothic"/>
                <a:ea typeface="Calibri"/>
                <a:cs typeface="Times New Roman"/>
              </a:rPr>
              <a:t>Phylum </a:t>
            </a:r>
            <a:r>
              <a:rPr lang="es-MX" sz="1100">
                <a:effectLst/>
                <a:latin typeface="Century Gothic"/>
                <a:ea typeface="Calibri"/>
                <a:cs typeface="Times New Roman"/>
              </a:rPr>
              <a:t>Platelmintos</a:t>
            </a:r>
            <a:endParaRPr lang="es-MX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Cuadro de texto 2"/>
          <p:cNvSpPr txBox="1">
            <a:spLocks noChangeArrowheads="1"/>
          </p:cNvSpPr>
          <p:nvPr/>
        </p:nvSpPr>
        <p:spPr bwMode="auto">
          <a:xfrm>
            <a:off x="4327456" y="3655789"/>
            <a:ext cx="1543685" cy="4572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100" i="1">
                <a:effectLst/>
                <a:latin typeface="Century Gothic"/>
                <a:ea typeface="Calibri"/>
                <a:cs typeface="Times New Roman"/>
              </a:rPr>
              <a:t>Phylum </a:t>
            </a:r>
            <a:r>
              <a:rPr lang="es-MX" sz="1100">
                <a:effectLst/>
                <a:latin typeface="Century Gothic"/>
                <a:ea typeface="Calibri"/>
                <a:cs typeface="Times New Roman"/>
              </a:rPr>
              <a:t>Nematodos</a:t>
            </a:r>
            <a:endParaRPr lang="es-MX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Cuadro de texto 2"/>
          <p:cNvSpPr txBox="1">
            <a:spLocks noChangeArrowheads="1"/>
          </p:cNvSpPr>
          <p:nvPr/>
        </p:nvSpPr>
        <p:spPr bwMode="auto">
          <a:xfrm>
            <a:off x="395536" y="5325204"/>
            <a:ext cx="1543685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100" i="1">
                <a:effectLst/>
                <a:latin typeface="Century Gothic"/>
                <a:ea typeface="Calibri"/>
                <a:cs typeface="Times New Roman"/>
              </a:rPr>
              <a:t>Phylum </a:t>
            </a:r>
            <a:r>
              <a:rPr lang="es-MX" sz="1100">
                <a:effectLst/>
                <a:latin typeface="Century Gothic"/>
                <a:ea typeface="Calibri"/>
                <a:cs typeface="Times New Roman"/>
              </a:rPr>
              <a:t>Moluscos</a:t>
            </a:r>
            <a:endParaRPr lang="es-MX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Cuadro de texto 2"/>
          <p:cNvSpPr txBox="1">
            <a:spLocks noChangeArrowheads="1"/>
          </p:cNvSpPr>
          <p:nvPr/>
        </p:nvSpPr>
        <p:spPr bwMode="auto">
          <a:xfrm>
            <a:off x="2144961" y="5339174"/>
            <a:ext cx="1543685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100" i="1">
                <a:effectLst/>
                <a:latin typeface="Century Gothic"/>
                <a:ea typeface="Calibri"/>
                <a:cs typeface="Times New Roman"/>
              </a:rPr>
              <a:t>Phylum </a:t>
            </a:r>
            <a:r>
              <a:rPr lang="es-MX" sz="1100">
                <a:effectLst/>
                <a:latin typeface="Century Gothic"/>
                <a:ea typeface="Calibri"/>
                <a:cs typeface="Times New Roman"/>
              </a:rPr>
              <a:t>Anélidos</a:t>
            </a:r>
            <a:endParaRPr lang="es-MX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5" name="Cuadro de texto 2"/>
          <p:cNvSpPr txBox="1">
            <a:spLocks noChangeArrowheads="1"/>
          </p:cNvSpPr>
          <p:nvPr/>
        </p:nvSpPr>
        <p:spPr bwMode="auto">
          <a:xfrm>
            <a:off x="3858826" y="5341079"/>
            <a:ext cx="1543685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100" i="1">
                <a:effectLst/>
                <a:latin typeface="Century Gothic"/>
                <a:ea typeface="Calibri"/>
                <a:cs typeface="Times New Roman"/>
              </a:rPr>
              <a:t>Phylum </a:t>
            </a:r>
            <a:r>
              <a:rPr lang="es-MX" sz="1100">
                <a:effectLst/>
                <a:latin typeface="Century Gothic"/>
                <a:ea typeface="Calibri"/>
                <a:cs typeface="Times New Roman"/>
              </a:rPr>
              <a:t>Artrópodos</a:t>
            </a:r>
            <a:endParaRPr lang="es-MX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Cuadro de texto 2"/>
          <p:cNvSpPr txBox="1">
            <a:spLocks noChangeArrowheads="1"/>
          </p:cNvSpPr>
          <p:nvPr/>
        </p:nvSpPr>
        <p:spPr bwMode="auto">
          <a:xfrm>
            <a:off x="5683816" y="5342349"/>
            <a:ext cx="1543685" cy="457200"/>
          </a:xfrm>
          <a:prstGeom prst="rect">
            <a:avLst/>
          </a:prstGeom>
          <a:solidFill>
            <a:srgbClr val="FF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100" i="1">
                <a:effectLst/>
                <a:latin typeface="Century Gothic"/>
                <a:ea typeface="Calibri"/>
                <a:cs typeface="Times New Roman"/>
              </a:rPr>
              <a:t>Phylum </a:t>
            </a:r>
            <a:r>
              <a:rPr lang="es-MX" sz="1100">
                <a:effectLst/>
                <a:latin typeface="Century Gothic"/>
                <a:ea typeface="Calibri"/>
                <a:cs typeface="Times New Roman"/>
              </a:rPr>
              <a:t>Equinodermos</a:t>
            </a:r>
            <a:endParaRPr lang="es-MX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Cuadro de texto 2"/>
          <p:cNvSpPr txBox="1">
            <a:spLocks noChangeArrowheads="1"/>
          </p:cNvSpPr>
          <p:nvPr/>
        </p:nvSpPr>
        <p:spPr bwMode="auto">
          <a:xfrm>
            <a:off x="7387521" y="5348064"/>
            <a:ext cx="1543685" cy="457200"/>
          </a:xfrm>
          <a:prstGeom prst="rect">
            <a:avLst/>
          </a:prstGeom>
          <a:solidFill>
            <a:srgbClr val="FF99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100" i="1">
                <a:effectLst/>
                <a:latin typeface="Century Gothic"/>
                <a:ea typeface="Calibri"/>
                <a:cs typeface="Times New Roman"/>
              </a:rPr>
              <a:t>Phylum </a:t>
            </a:r>
            <a:r>
              <a:rPr lang="es-MX" sz="1100">
                <a:effectLst/>
                <a:latin typeface="Century Gothic"/>
                <a:ea typeface="Calibri"/>
                <a:cs typeface="Times New Roman"/>
              </a:rPr>
              <a:t>Cordados</a:t>
            </a:r>
            <a:endParaRPr lang="es-MX" sz="110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18" name="14 Conector recto"/>
          <p:cNvCxnSpPr/>
          <p:nvPr/>
        </p:nvCxnSpPr>
        <p:spPr>
          <a:xfrm>
            <a:off x="2598986" y="1106264"/>
            <a:ext cx="42094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5 Conector recto"/>
          <p:cNvCxnSpPr/>
          <p:nvPr/>
        </p:nvCxnSpPr>
        <p:spPr>
          <a:xfrm>
            <a:off x="4806881" y="813529"/>
            <a:ext cx="0" cy="6896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6 Conector recto"/>
          <p:cNvCxnSpPr/>
          <p:nvPr/>
        </p:nvCxnSpPr>
        <p:spPr>
          <a:xfrm>
            <a:off x="2598986" y="1106264"/>
            <a:ext cx="0" cy="3790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17 Conector recto"/>
          <p:cNvCxnSpPr/>
          <p:nvPr/>
        </p:nvCxnSpPr>
        <p:spPr>
          <a:xfrm>
            <a:off x="6811576" y="1111344"/>
            <a:ext cx="0" cy="3790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18 Conector recto"/>
          <p:cNvCxnSpPr/>
          <p:nvPr/>
        </p:nvCxnSpPr>
        <p:spPr>
          <a:xfrm>
            <a:off x="2595811" y="1740629"/>
            <a:ext cx="0" cy="3790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19 Conector recto"/>
          <p:cNvCxnSpPr/>
          <p:nvPr/>
        </p:nvCxnSpPr>
        <p:spPr>
          <a:xfrm>
            <a:off x="4352221" y="1755234"/>
            <a:ext cx="0" cy="3790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0 Conector recto"/>
          <p:cNvCxnSpPr/>
          <p:nvPr/>
        </p:nvCxnSpPr>
        <p:spPr>
          <a:xfrm>
            <a:off x="1719511" y="2552159"/>
            <a:ext cx="45624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1 Conector recto"/>
          <p:cNvCxnSpPr/>
          <p:nvPr/>
        </p:nvCxnSpPr>
        <p:spPr>
          <a:xfrm>
            <a:off x="1718876" y="2555969"/>
            <a:ext cx="0" cy="5429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 de texto 2"/>
          <p:cNvSpPr txBox="1">
            <a:spLocks noChangeArrowheads="1"/>
          </p:cNvSpPr>
          <p:nvPr/>
        </p:nvSpPr>
        <p:spPr bwMode="auto">
          <a:xfrm>
            <a:off x="1028631" y="2665824"/>
            <a:ext cx="1543685" cy="25844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000" i="1">
                <a:effectLst/>
                <a:latin typeface="Century Gothic"/>
                <a:ea typeface="Calibri"/>
                <a:cs typeface="Times New Roman"/>
              </a:rPr>
              <a:t>Simetría radial</a:t>
            </a:r>
            <a:endParaRPr lang="es-MX" sz="110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27" name="23 Conector recto"/>
          <p:cNvCxnSpPr/>
          <p:nvPr/>
        </p:nvCxnSpPr>
        <p:spPr>
          <a:xfrm>
            <a:off x="6281986" y="1771109"/>
            <a:ext cx="0" cy="7848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4 Conector recto"/>
          <p:cNvCxnSpPr/>
          <p:nvPr/>
        </p:nvCxnSpPr>
        <p:spPr>
          <a:xfrm>
            <a:off x="4936421" y="2555969"/>
            <a:ext cx="0" cy="10953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uadro de texto 2"/>
          <p:cNvSpPr txBox="1">
            <a:spLocks noChangeArrowheads="1"/>
          </p:cNvSpPr>
          <p:nvPr/>
        </p:nvSpPr>
        <p:spPr bwMode="auto">
          <a:xfrm>
            <a:off x="4243001" y="2654394"/>
            <a:ext cx="1543685" cy="25844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000" i="1">
                <a:effectLst/>
                <a:latin typeface="Century Gothic"/>
                <a:ea typeface="Calibri"/>
                <a:cs typeface="Times New Roman"/>
              </a:rPr>
              <a:t>Simetría bilateral</a:t>
            </a:r>
            <a:endParaRPr lang="es-MX" sz="110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30" name="26 Conector recto"/>
          <p:cNvCxnSpPr/>
          <p:nvPr/>
        </p:nvCxnSpPr>
        <p:spPr>
          <a:xfrm>
            <a:off x="3192711" y="3098894"/>
            <a:ext cx="36398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27 Conector recto"/>
          <p:cNvCxnSpPr/>
          <p:nvPr/>
        </p:nvCxnSpPr>
        <p:spPr>
          <a:xfrm>
            <a:off x="3197156" y="3095719"/>
            <a:ext cx="0" cy="5429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Cuadro de texto 2"/>
          <p:cNvSpPr txBox="1">
            <a:spLocks noChangeArrowheads="1"/>
          </p:cNvSpPr>
          <p:nvPr/>
        </p:nvSpPr>
        <p:spPr bwMode="auto">
          <a:xfrm>
            <a:off x="2515801" y="3205574"/>
            <a:ext cx="1543685" cy="25844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000" i="1">
                <a:effectLst/>
                <a:latin typeface="Century Gothic"/>
                <a:ea typeface="Calibri"/>
                <a:cs typeface="Times New Roman"/>
              </a:rPr>
              <a:t>Acelomados</a:t>
            </a:r>
            <a:endParaRPr lang="es-MX" sz="110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3" name="Cuadro de texto 2"/>
          <p:cNvSpPr txBox="1">
            <a:spLocks noChangeArrowheads="1"/>
          </p:cNvSpPr>
          <p:nvPr/>
        </p:nvSpPr>
        <p:spPr bwMode="auto">
          <a:xfrm>
            <a:off x="4246811" y="3202399"/>
            <a:ext cx="1543685" cy="25844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000" i="1">
                <a:effectLst/>
                <a:latin typeface="Century Gothic"/>
                <a:ea typeface="Calibri"/>
                <a:cs typeface="Times New Roman"/>
              </a:rPr>
              <a:t>Pseudoacelomados</a:t>
            </a:r>
            <a:endParaRPr lang="es-MX" sz="110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34" name="31 Conector recto"/>
          <p:cNvCxnSpPr/>
          <p:nvPr/>
        </p:nvCxnSpPr>
        <p:spPr>
          <a:xfrm>
            <a:off x="6835071" y="3100799"/>
            <a:ext cx="0" cy="13938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uadro de texto 2"/>
          <p:cNvSpPr txBox="1">
            <a:spLocks noChangeArrowheads="1"/>
          </p:cNvSpPr>
          <p:nvPr/>
        </p:nvSpPr>
        <p:spPr bwMode="auto">
          <a:xfrm>
            <a:off x="6144191" y="3202399"/>
            <a:ext cx="1543685" cy="25844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000" i="1">
                <a:effectLst/>
                <a:latin typeface="Century Gothic"/>
                <a:ea typeface="Calibri"/>
                <a:cs typeface="Times New Roman"/>
              </a:rPr>
              <a:t>Celomados</a:t>
            </a:r>
            <a:endParaRPr lang="es-MX" sz="110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36" name="289 Conector recto"/>
          <p:cNvCxnSpPr/>
          <p:nvPr/>
        </p:nvCxnSpPr>
        <p:spPr>
          <a:xfrm>
            <a:off x="2797106" y="4496529"/>
            <a:ext cx="42608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290 Conector recto"/>
          <p:cNvCxnSpPr/>
          <p:nvPr/>
        </p:nvCxnSpPr>
        <p:spPr>
          <a:xfrm>
            <a:off x="2792661" y="4495259"/>
            <a:ext cx="0" cy="8445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uadro de texto 2"/>
          <p:cNvSpPr txBox="1">
            <a:spLocks noChangeArrowheads="1"/>
          </p:cNvSpPr>
          <p:nvPr/>
        </p:nvSpPr>
        <p:spPr bwMode="auto">
          <a:xfrm>
            <a:off x="2095431" y="4603844"/>
            <a:ext cx="1543685" cy="25844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000" i="1">
                <a:effectLst/>
                <a:latin typeface="Century Gothic"/>
                <a:ea typeface="Calibri"/>
                <a:cs typeface="Times New Roman"/>
              </a:rPr>
              <a:t>Protostomados</a:t>
            </a:r>
            <a:endParaRPr lang="es-MX" sz="110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39" name="292 Conector recto"/>
          <p:cNvCxnSpPr/>
          <p:nvPr/>
        </p:nvCxnSpPr>
        <p:spPr>
          <a:xfrm>
            <a:off x="925126" y="5040089"/>
            <a:ext cx="388175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293 Conector recto"/>
          <p:cNvCxnSpPr/>
          <p:nvPr/>
        </p:nvCxnSpPr>
        <p:spPr>
          <a:xfrm>
            <a:off x="925126" y="5040089"/>
            <a:ext cx="0" cy="284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294 Conector recto"/>
          <p:cNvCxnSpPr/>
          <p:nvPr/>
        </p:nvCxnSpPr>
        <p:spPr>
          <a:xfrm>
            <a:off x="4809421" y="5036914"/>
            <a:ext cx="0" cy="2844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295 Conector recto"/>
          <p:cNvCxnSpPr/>
          <p:nvPr/>
        </p:nvCxnSpPr>
        <p:spPr>
          <a:xfrm>
            <a:off x="7058591" y="4496529"/>
            <a:ext cx="0" cy="5429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uadro de texto 2"/>
          <p:cNvSpPr txBox="1">
            <a:spLocks noChangeArrowheads="1"/>
          </p:cNvSpPr>
          <p:nvPr/>
        </p:nvSpPr>
        <p:spPr bwMode="auto">
          <a:xfrm>
            <a:off x="6362631" y="4609559"/>
            <a:ext cx="1543685" cy="25844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MX" sz="1000" i="1">
                <a:effectLst/>
                <a:latin typeface="Century Gothic"/>
                <a:ea typeface="Calibri"/>
                <a:cs typeface="Times New Roman"/>
              </a:rPr>
              <a:t>Deuterostomados</a:t>
            </a:r>
            <a:endParaRPr lang="es-MX" sz="1100">
              <a:effectLst/>
              <a:latin typeface="Calibri"/>
              <a:ea typeface="Calibri"/>
              <a:cs typeface="Times New Roman"/>
            </a:endParaRPr>
          </a:p>
        </p:txBody>
      </p:sp>
      <p:cxnSp>
        <p:nvCxnSpPr>
          <p:cNvPr id="44" name="297 Conector recto"/>
          <p:cNvCxnSpPr/>
          <p:nvPr/>
        </p:nvCxnSpPr>
        <p:spPr>
          <a:xfrm>
            <a:off x="6403271" y="5049614"/>
            <a:ext cx="19062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298 Conector recto"/>
          <p:cNvCxnSpPr/>
          <p:nvPr/>
        </p:nvCxnSpPr>
        <p:spPr>
          <a:xfrm>
            <a:off x="6403271" y="5048979"/>
            <a:ext cx="0" cy="301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299 Conector recto"/>
          <p:cNvCxnSpPr/>
          <p:nvPr/>
        </p:nvCxnSpPr>
        <p:spPr>
          <a:xfrm>
            <a:off x="8310176" y="5049614"/>
            <a:ext cx="0" cy="301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Rectangle 66"/>
          <p:cNvSpPr>
            <a:spLocks noChangeArrowheads="1"/>
          </p:cNvSpPr>
          <p:nvPr/>
        </p:nvSpPr>
        <p:spPr bwMode="auto">
          <a:xfrm>
            <a:off x="0" y="33265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827585" y="6228020"/>
            <a:ext cx="79208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/>
              <a:t>Figura 1.</a:t>
            </a:r>
            <a:r>
              <a:rPr lang="es-MX" dirty="0"/>
              <a:t> Clasificación del reino animal (adaptado de Aguirre &amp; </a:t>
            </a:r>
            <a:r>
              <a:rPr lang="es-MX" dirty="0" err="1"/>
              <a:t>Ramirez</a:t>
            </a:r>
            <a:r>
              <a:rPr lang="es-MX" dirty="0"/>
              <a:t>, 2013).</a:t>
            </a:r>
          </a:p>
        </p:txBody>
      </p:sp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r>
              <a:rPr lang="es-MX" dirty="0" smtClean="0"/>
              <a:t>REFERENCIAS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s-ES" sz="1600" dirty="0"/>
              <a:t>Aguirre , M., &amp; </a:t>
            </a:r>
            <a:r>
              <a:rPr lang="es-ES" sz="1600" dirty="0" err="1"/>
              <a:t>Ramirez</a:t>
            </a:r>
            <a:r>
              <a:rPr lang="es-ES" sz="1600" dirty="0"/>
              <a:t>, A. (2013). </a:t>
            </a:r>
            <a:r>
              <a:rPr lang="es-ES" sz="1600" i="1" dirty="0"/>
              <a:t>Hipertextos del Área de la Biología</a:t>
            </a:r>
            <a:r>
              <a:rPr lang="es-ES" sz="1600" dirty="0"/>
              <a:t>. Recuperado el 6 de Abril de 2017, de http://www.biologia.edu.ar/animales/index.htm</a:t>
            </a:r>
            <a:endParaRPr lang="es-MX" sz="1600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217</Words>
  <Application>Microsoft Office PowerPoint</Application>
  <PresentationFormat>Presentación en pantalla (4:3)</PresentationFormat>
  <Paragraphs>82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Times New Roman</vt:lpstr>
      <vt:lpstr>Tema de Office</vt:lpstr>
      <vt:lpstr>Presentación de PowerPoint</vt:lpstr>
      <vt:lpstr>Tema:Clasificación del Reino Animal </vt:lpstr>
      <vt:lpstr>Tema:Clasificación del Reino Animal </vt:lpstr>
      <vt:lpstr>Presentación de PowerPoint</vt:lpstr>
      <vt:lpstr>REFERENCIAS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Leticia</cp:lastModifiedBy>
  <cp:revision>17</cp:revision>
  <dcterms:created xsi:type="dcterms:W3CDTF">2014-07-09T15:06:15Z</dcterms:created>
  <dcterms:modified xsi:type="dcterms:W3CDTF">2017-05-13T04:06:20Z</dcterms:modified>
</cp:coreProperties>
</file>