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12"/>
  </p:notesMasterIdLst>
  <p:sldIdLst>
    <p:sldId id="256" r:id="rId2"/>
    <p:sldId id="257" r:id="rId3"/>
    <p:sldId id="267" r:id="rId4"/>
    <p:sldId id="272" r:id="rId5"/>
    <p:sldId id="273" r:id="rId6"/>
    <p:sldId id="276" r:id="rId7"/>
    <p:sldId id="277" r:id="rId8"/>
    <p:sldId id="278" r:id="rId9"/>
    <p:sldId id="279" r:id="rId10"/>
    <p:sldId id="263" r:id="rId11"/>
  </p:sldIdLst>
  <p:sldSz cx="9144000" cy="6858000" type="screen4x3"/>
  <p:notesSz cx="6858000" cy="9144000"/>
  <p:defaultTextStyle>
    <a:defPPr>
      <a:defRPr lang="es-ES_trad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 xmlns:p14="http://schemas.microsoft.com/office/powerpoint/2010/main">
          <a:srgbClr val="FF0000"/>
        </p14:laserClr>
      </p:ext>
      <p:ext uri="{2FDB2607-1784-4EEB-B798-7EB5836EED8A}">
        <p14:showMediaCtrls xmlns="" xmlns:p14="http://schemas.microsoft.com/office/powerpoint/2010/main" val="1"/>
      </p:ext>
    </p:extLst>
  </p:showPr>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C083E6E3-FA7D-4D7B-A595-EF9225AFEA82}" styleName="Estilo claro 1 - Acento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1"/>
    <p:restoredTop sz="94674"/>
  </p:normalViewPr>
  <p:slideViewPr>
    <p:cSldViewPr snapToGrid="0" snapToObjects="1">
      <p:cViewPr varScale="1">
        <p:scale>
          <a:sx n="86" d="100"/>
          <a:sy n="86" d="100"/>
        </p:scale>
        <p:origin x="-1494" y="-90"/>
      </p:cViewPr>
      <p:guideLst>
        <p:guide orient="horz" pos="2160"/>
        <p:guide pos="2880"/>
      </p:guideLst>
    </p:cSldViewPr>
  </p:slideViewPr>
  <p:outlineViewPr>
    <p:cViewPr>
      <p:scale>
        <a:sx n="33" d="100"/>
        <a:sy n="33" d="100"/>
      </p:scale>
      <p:origin x="0" y="0"/>
    </p:cViewPr>
  </p:outlineViewPr>
  <p:notesTextViewPr>
    <p:cViewPr>
      <p:scale>
        <a:sx n="3" d="2"/>
        <a:sy n="3" d="2"/>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MX"/>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5BFF294-A093-4906-B057-188830E97444}" type="datetimeFigureOut">
              <a:rPr lang="es-MX" smtClean="0"/>
              <a:pPr/>
              <a:t>20/02/2020</a:t>
            </a:fld>
            <a:endParaRPr lang="es-MX"/>
          </a:p>
        </p:txBody>
      </p:sp>
      <p:sp>
        <p:nvSpPr>
          <p:cNvPr id="4" name="Marcador de imagen de diapositiva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s-MX"/>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MX"/>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8E1813E-31F9-44AA-AE03-3C2EE4B0D737}" type="slidenum">
              <a:rPr lang="es-MX" smtClean="0"/>
              <a:pPr/>
              <a:t>‹Nº›</a:t>
            </a:fld>
            <a:endParaRPr lang="es-MX"/>
          </a:p>
        </p:txBody>
      </p:sp>
    </p:spTree>
    <p:extLst>
      <p:ext uri="{BB962C8B-B14F-4D97-AF65-F5344CB8AC3E}">
        <p14:creationId xmlns="" xmlns:p14="http://schemas.microsoft.com/office/powerpoint/2010/main" val="41011825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dirty="0"/>
          </a:p>
        </p:txBody>
      </p:sp>
      <p:sp>
        <p:nvSpPr>
          <p:cNvPr id="4" name="Marcador de número de diapositiva 3"/>
          <p:cNvSpPr>
            <a:spLocks noGrp="1"/>
          </p:cNvSpPr>
          <p:nvPr>
            <p:ph type="sldNum" sz="quarter" idx="10"/>
          </p:nvPr>
        </p:nvSpPr>
        <p:spPr/>
        <p:txBody>
          <a:bodyPr/>
          <a:lstStyle/>
          <a:p>
            <a:fld id="{28E1813E-31F9-44AA-AE03-3C2EE4B0D737}" type="slidenum">
              <a:rPr lang="es-MX" smtClean="0"/>
              <a:pPr/>
              <a:t>1</a:t>
            </a:fld>
            <a:endParaRPr lang="es-MX"/>
          </a:p>
        </p:txBody>
      </p:sp>
    </p:spTree>
    <p:extLst>
      <p:ext uri="{BB962C8B-B14F-4D97-AF65-F5344CB8AC3E}">
        <p14:creationId xmlns="" xmlns:p14="http://schemas.microsoft.com/office/powerpoint/2010/main" val="48340112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MX" dirty="0"/>
          </a:p>
        </p:txBody>
      </p:sp>
      <p:sp>
        <p:nvSpPr>
          <p:cNvPr id="4" name="3 Marcador de número de diapositiva"/>
          <p:cNvSpPr>
            <a:spLocks noGrp="1"/>
          </p:cNvSpPr>
          <p:nvPr>
            <p:ph type="sldNum" sz="quarter" idx="10"/>
          </p:nvPr>
        </p:nvSpPr>
        <p:spPr/>
        <p:txBody>
          <a:bodyPr/>
          <a:lstStyle/>
          <a:p>
            <a:fld id="{28E1813E-31F9-44AA-AE03-3C2EE4B0D737}" type="slidenum">
              <a:rPr lang="es-MX" smtClean="0"/>
              <a:pPr/>
              <a:t>6</a:t>
            </a:fld>
            <a:endParaRPr lang="es-MX"/>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s-ES"/>
              <a:t>Clic para editar título</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endParaRPr lang="en-US" dirty="0"/>
          </a:p>
        </p:txBody>
      </p:sp>
      <p:sp>
        <p:nvSpPr>
          <p:cNvPr id="4" name="Date Placeholder 3"/>
          <p:cNvSpPr>
            <a:spLocks noGrp="1"/>
          </p:cNvSpPr>
          <p:nvPr>
            <p:ph type="dt" sz="half" idx="10"/>
          </p:nvPr>
        </p:nvSpPr>
        <p:spPr/>
        <p:txBody>
          <a:bodyPr/>
          <a:lstStyle/>
          <a:p>
            <a:fld id="{5BDB7C9F-BC5B-F245-B2A8-F2AE4A563301}" type="datetimeFigureOut">
              <a:rPr lang="es-ES_tradnl" smtClean="0"/>
              <a:pPr/>
              <a:t>20/02/2020</a:t>
            </a:fld>
            <a:endParaRPr lang="es-ES_tradnl"/>
          </a:p>
        </p:txBody>
      </p:sp>
      <p:sp>
        <p:nvSpPr>
          <p:cNvPr id="5" name="Footer Placeholder 4"/>
          <p:cNvSpPr>
            <a:spLocks noGrp="1"/>
          </p:cNvSpPr>
          <p:nvPr>
            <p:ph type="ftr" sz="quarter" idx="11"/>
          </p:nvPr>
        </p:nvSpPr>
        <p:spPr/>
        <p:txBody>
          <a:bodyPr/>
          <a:lstStyle/>
          <a:p>
            <a:endParaRPr lang="es-ES_tradnl"/>
          </a:p>
        </p:txBody>
      </p:sp>
      <p:sp>
        <p:nvSpPr>
          <p:cNvPr id="6" name="Slide Number Placeholder 5"/>
          <p:cNvSpPr>
            <a:spLocks noGrp="1"/>
          </p:cNvSpPr>
          <p:nvPr>
            <p:ph type="sldNum" sz="quarter" idx="12"/>
          </p:nvPr>
        </p:nvSpPr>
        <p:spPr/>
        <p:txBody>
          <a:bodyPr/>
          <a:lstStyle/>
          <a:p>
            <a:fld id="{B0A62D0D-EFA7-9347-A3B4-AEB478BD5E5D}" type="slidenum">
              <a:rPr lang="es-ES_tradnl" smtClean="0"/>
              <a:pPr/>
              <a:t>‹Nº›</a:t>
            </a:fld>
            <a:endParaRPr lang="es-ES_tradnl"/>
          </a:p>
        </p:txBody>
      </p:sp>
    </p:spTree>
    <p:extLst>
      <p:ext uri="{BB962C8B-B14F-4D97-AF65-F5344CB8AC3E}">
        <p14:creationId xmlns="" xmlns:p14="http://schemas.microsoft.com/office/powerpoint/2010/main" val="163821783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Clic para editar título</a:t>
            </a:r>
            <a:endParaRPr lang="en-US" dirty="0"/>
          </a:p>
        </p:txBody>
      </p:sp>
      <p:sp>
        <p:nvSpPr>
          <p:cNvPr id="3" name="Vertical Text Placeholder 2"/>
          <p:cNvSpPr>
            <a:spLocks noGrp="1"/>
          </p:cNvSpPr>
          <p:nvPr>
            <p:ph type="body" orient="vert" idx="1"/>
          </p:nvPr>
        </p:nvSpPr>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5BDB7C9F-BC5B-F245-B2A8-F2AE4A563301}" type="datetimeFigureOut">
              <a:rPr lang="es-ES_tradnl" smtClean="0"/>
              <a:pPr/>
              <a:t>20/02/2020</a:t>
            </a:fld>
            <a:endParaRPr lang="es-ES_tradnl"/>
          </a:p>
        </p:txBody>
      </p:sp>
      <p:sp>
        <p:nvSpPr>
          <p:cNvPr id="5" name="Footer Placeholder 4"/>
          <p:cNvSpPr>
            <a:spLocks noGrp="1"/>
          </p:cNvSpPr>
          <p:nvPr>
            <p:ph type="ftr" sz="quarter" idx="11"/>
          </p:nvPr>
        </p:nvSpPr>
        <p:spPr/>
        <p:txBody>
          <a:bodyPr/>
          <a:lstStyle/>
          <a:p>
            <a:endParaRPr lang="es-ES_tradnl"/>
          </a:p>
        </p:txBody>
      </p:sp>
      <p:sp>
        <p:nvSpPr>
          <p:cNvPr id="6" name="Slide Number Placeholder 5"/>
          <p:cNvSpPr>
            <a:spLocks noGrp="1"/>
          </p:cNvSpPr>
          <p:nvPr>
            <p:ph type="sldNum" sz="quarter" idx="12"/>
          </p:nvPr>
        </p:nvSpPr>
        <p:spPr/>
        <p:txBody>
          <a:bodyPr/>
          <a:lstStyle/>
          <a:p>
            <a:fld id="{B0A62D0D-EFA7-9347-A3B4-AEB478BD5E5D}" type="slidenum">
              <a:rPr lang="es-ES_tradnl" smtClean="0"/>
              <a:pPr/>
              <a:t>‹Nº›</a:t>
            </a:fld>
            <a:endParaRPr lang="es-ES_tradnl"/>
          </a:p>
        </p:txBody>
      </p:sp>
    </p:spTree>
    <p:extLst>
      <p:ext uri="{BB962C8B-B14F-4D97-AF65-F5344CB8AC3E}">
        <p14:creationId xmlns="" xmlns:p14="http://schemas.microsoft.com/office/powerpoint/2010/main" val="62907561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s-ES"/>
              <a:t>Clic para editar título</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5BDB7C9F-BC5B-F245-B2A8-F2AE4A563301}" type="datetimeFigureOut">
              <a:rPr lang="es-ES_tradnl" smtClean="0"/>
              <a:pPr/>
              <a:t>20/02/2020</a:t>
            </a:fld>
            <a:endParaRPr lang="es-ES_tradnl"/>
          </a:p>
        </p:txBody>
      </p:sp>
      <p:sp>
        <p:nvSpPr>
          <p:cNvPr id="5" name="Footer Placeholder 4"/>
          <p:cNvSpPr>
            <a:spLocks noGrp="1"/>
          </p:cNvSpPr>
          <p:nvPr>
            <p:ph type="ftr" sz="quarter" idx="11"/>
          </p:nvPr>
        </p:nvSpPr>
        <p:spPr/>
        <p:txBody>
          <a:bodyPr/>
          <a:lstStyle/>
          <a:p>
            <a:endParaRPr lang="es-ES_tradnl"/>
          </a:p>
        </p:txBody>
      </p:sp>
      <p:sp>
        <p:nvSpPr>
          <p:cNvPr id="6" name="Slide Number Placeholder 5"/>
          <p:cNvSpPr>
            <a:spLocks noGrp="1"/>
          </p:cNvSpPr>
          <p:nvPr>
            <p:ph type="sldNum" sz="quarter" idx="12"/>
          </p:nvPr>
        </p:nvSpPr>
        <p:spPr/>
        <p:txBody>
          <a:bodyPr/>
          <a:lstStyle/>
          <a:p>
            <a:fld id="{B0A62D0D-EFA7-9347-A3B4-AEB478BD5E5D}" type="slidenum">
              <a:rPr lang="es-ES_tradnl" smtClean="0"/>
              <a:pPr/>
              <a:t>‹Nº›</a:t>
            </a:fld>
            <a:endParaRPr lang="es-ES_tradnl"/>
          </a:p>
        </p:txBody>
      </p:sp>
    </p:spTree>
    <p:extLst>
      <p:ext uri="{BB962C8B-B14F-4D97-AF65-F5344CB8AC3E}">
        <p14:creationId xmlns="" xmlns:p14="http://schemas.microsoft.com/office/powerpoint/2010/main" val="81188393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pPr/>
              <a:t>2/20/2020</a:t>
            </a:fld>
            <a:endParaRPr lang="en-US"/>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rPr/>
              <a:pPr/>
              <a:t>‹Nº›</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Clic para editar título</a:t>
            </a:r>
            <a:endParaRPr lang="en-US" dirty="0"/>
          </a:p>
        </p:txBody>
      </p:sp>
      <p:sp>
        <p:nvSpPr>
          <p:cNvPr id="3" name="Content Placeholder 2"/>
          <p:cNvSpPr>
            <a:spLocks noGrp="1"/>
          </p:cNvSpPr>
          <p:nvPr>
            <p:ph idx="1"/>
          </p:nvPr>
        </p:nvSpPr>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5BDB7C9F-BC5B-F245-B2A8-F2AE4A563301}" type="datetimeFigureOut">
              <a:rPr lang="es-ES_tradnl" smtClean="0"/>
              <a:pPr/>
              <a:t>20/02/2020</a:t>
            </a:fld>
            <a:endParaRPr lang="es-ES_tradnl"/>
          </a:p>
        </p:txBody>
      </p:sp>
      <p:sp>
        <p:nvSpPr>
          <p:cNvPr id="5" name="Footer Placeholder 4"/>
          <p:cNvSpPr>
            <a:spLocks noGrp="1"/>
          </p:cNvSpPr>
          <p:nvPr>
            <p:ph type="ftr" sz="quarter" idx="11"/>
          </p:nvPr>
        </p:nvSpPr>
        <p:spPr/>
        <p:txBody>
          <a:bodyPr/>
          <a:lstStyle/>
          <a:p>
            <a:endParaRPr lang="es-ES_tradnl"/>
          </a:p>
        </p:txBody>
      </p:sp>
      <p:sp>
        <p:nvSpPr>
          <p:cNvPr id="6" name="Slide Number Placeholder 5"/>
          <p:cNvSpPr>
            <a:spLocks noGrp="1"/>
          </p:cNvSpPr>
          <p:nvPr>
            <p:ph type="sldNum" sz="quarter" idx="12"/>
          </p:nvPr>
        </p:nvSpPr>
        <p:spPr/>
        <p:txBody>
          <a:bodyPr/>
          <a:lstStyle/>
          <a:p>
            <a:fld id="{B0A62D0D-EFA7-9347-A3B4-AEB478BD5E5D}" type="slidenum">
              <a:rPr lang="es-ES_tradnl" smtClean="0"/>
              <a:pPr/>
              <a:t>‹Nº›</a:t>
            </a:fld>
            <a:endParaRPr lang="es-ES_tradnl"/>
          </a:p>
        </p:txBody>
      </p:sp>
    </p:spTree>
    <p:extLst>
      <p:ext uri="{BB962C8B-B14F-4D97-AF65-F5344CB8AC3E}">
        <p14:creationId xmlns="" xmlns:p14="http://schemas.microsoft.com/office/powerpoint/2010/main" val="6393146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s-ES"/>
              <a:t>Clic para editar título</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Haga clic para modificar el estilo de texto del patrón</a:t>
            </a:r>
          </a:p>
        </p:txBody>
      </p:sp>
      <p:sp>
        <p:nvSpPr>
          <p:cNvPr id="4" name="Date Placeholder 3"/>
          <p:cNvSpPr>
            <a:spLocks noGrp="1"/>
          </p:cNvSpPr>
          <p:nvPr>
            <p:ph type="dt" sz="half" idx="10"/>
          </p:nvPr>
        </p:nvSpPr>
        <p:spPr/>
        <p:txBody>
          <a:bodyPr/>
          <a:lstStyle/>
          <a:p>
            <a:fld id="{5BDB7C9F-BC5B-F245-B2A8-F2AE4A563301}" type="datetimeFigureOut">
              <a:rPr lang="es-ES_tradnl" smtClean="0"/>
              <a:pPr/>
              <a:t>20/02/2020</a:t>
            </a:fld>
            <a:endParaRPr lang="es-ES_tradnl"/>
          </a:p>
        </p:txBody>
      </p:sp>
      <p:sp>
        <p:nvSpPr>
          <p:cNvPr id="5" name="Footer Placeholder 4"/>
          <p:cNvSpPr>
            <a:spLocks noGrp="1"/>
          </p:cNvSpPr>
          <p:nvPr>
            <p:ph type="ftr" sz="quarter" idx="11"/>
          </p:nvPr>
        </p:nvSpPr>
        <p:spPr/>
        <p:txBody>
          <a:bodyPr/>
          <a:lstStyle/>
          <a:p>
            <a:endParaRPr lang="es-ES_tradnl"/>
          </a:p>
        </p:txBody>
      </p:sp>
      <p:sp>
        <p:nvSpPr>
          <p:cNvPr id="6" name="Slide Number Placeholder 5"/>
          <p:cNvSpPr>
            <a:spLocks noGrp="1"/>
          </p:cNvSpPr>
          <p:nvPr>
            <p:ph type="sldNum" sz="quarter" idx="12"/>
          </p:nvPr>
        </p:nvSpPr>
        <p:spPr/>
        <p:txBody>
          <a:bodyPr/>
          <a:lstStyle/>
          <a:p>
            <a:fld id="{B0A62D0D-EFA7-9347-A3B4-AEB478BD5E5D}" type="slidenum">
              <a:rPr lang="es-ES_tradnl" smtClean="0"/>
              <a:pPr/>
              <a:t>‹Nº›</a:t>
            </a:fld>
            <a:endParaRPr lang="es-ES_tradnl"/>
          </a:p>
        </p:txBody>
      </p:sp>
    </p:spTree>
    <p:extLst>
      <p:ext uri="{BB962C8B-B14F-4D97-AF65-F5344CB8AC3E}">
        <p14:creationId xmlns="" xmlns:p14="http://schemas.microsoft.com/office/powerpoint/2010/main" val="110077106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Clic para editar título</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Date Placeholder 4"/>
          <p:cNvSpPr>
            <a:spLocks noGrp="1"/>
          </p:cNvSpPr>
          <p:nvPr>
            <p:ph type="dt" sz="half" idx="10"/>
          </p:nvPr>
        </p:nvSpPr>
        <p:spPr/>
        <p:txBody>
          <a:bodyPr/>
          <a:lstStyle/>
          <a:p>
            <a:fld id="{5BDB7C9F-BC5B-F245-B2A8-F2AE4A563301}" type="datetimeFigureOut">
              <a:rPr lang="es-ES_tradnl" smtClean="0"/>
              <a:pPr/>
              <a:t>20/02/2020</a:t>
            </a:fld>
            <a:endParaRPr lang="es-ES_tradnl"/>
          </a:p>
        </p:txBody>
      </p:sp>
      <p:sp>
        <p:nvSpPr>
          <p:cNvPr id="6" name="Footer Placeholder 5"/>
          <p:cNvSpPr>
            <a:spLocks noGrp="1"/>
          </p:cNvSpPr>
          <p:nvPr>
            <p:ph type="ftr" sz="quarter" idx="11"/>
          </p:nvPr>
        </p:nvSpPr>
        <p:spPr/>
        <p:txBody>
          <a:bodyPr/>
          <a:lstStyle/>
          <a:p>
            <a:endParaRPr lang="es-ES_tradnl"/>
          </a:p>
        </p:txBody>
      </p:sp>
      <p:sp>
        <p:nvSpPr>
          <p:cNvPr id="7" name="Slide Number Placeholder 6"/>
          <p:cNvSpPr>
            <a:spLocks noGrp="1"/>
          </p:cNvSpPr>
          <p:nvPr>
            <p:ph type="sldNum" sz="quarter" idx="12"/>
          </p:nvPr>
        </p:nvSpPr>
        <p:spPr/>
        <p:txBody>
          <a:bodyPr/>
          <a:lstStyle/>
          <a:p>
            <a:fld id="{B0A62D0D-EFA7-9347-A3B4-AEB478BD5E5D}" type="slidenum">
              <a:rPr lang="es-ES_tradnl" smtClean="0"/>
              <a:pPr/>
              <a:t>‹Nº›</a:t>
            </a:fld>
            <a:endParaRPr lang="es-ES_tradnl"/>
          </a:p>
        </p:txBody>
      </p:sp>
    </p:spTree>
    <p:extLst>
      <p:ext uri="{BB962C8B-B14F-4D97-AF65-F5344CB8AC3E}">
        <p14:creationId xmlns="" xmlns:p14="http://schemas.microsoft.com/office/powerpoint/2010/main" val="8767055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s-ES"/>
              <a:t>Clic para editar título</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4" name="Content Placeholder 3"/>
          <p:cNvSpPr>
            <a:spLocks noGrp="1"/>
          </p:cNvSpPr>
          <p:nvPr>
            <p:ph sz="half" idx="2"/>
          </p:nvPr>
        </p:nvSpPr>
        <p:spPr>
          <a:xfrm>
            <a:off x="629842" y="2505075"/>
            <a:ext cx="3868340" cy="3684588"/>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6" name="Content Placeholder 5"/>
          <p:cNvSpPr>
            <a:spLocks noGrp="1"/>
          </p:cNvSpPr>
          <p:nvPr>
            <p:ph sz="quarter" idx="4"/>
          </p:nvPr>
        </p:nvSpPr>
        <p:spPr>
          <a:xfrm>
            <a:off x="4629150" y="2505075"/>
            <a:ext cx="3887391" cy="3684588"/>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7" name="Date Placeholder 6"/>
          <p:cNvSpPr>
            <a:spLocks noGrp="1"/>
          </p:cNvSpPr>
          <p:nvPr>
            <p:ph type="dt" sz="half" idx="10"/>
          </p:nvPr>
        </p:nvSpPr>
        <p:spPr/>
        <p:txBody>
          <a:bodyPr/>
          <a:lstStyle/>
          <a:p>
            <a:fld id="{5BDB7C9F-BC5B-F245-B2A8-F2AE4A563301}" type="datetimeFigureOut">
              <a:rPr lang="es-ES_tradnl" smtClean="0"/>
              <a:pPr/>
              <a:t>20/02/2020</a:t>
            </a:fld>
            <a:endParaRPr lang="es-ES_tradnl"/>
          </a:p>
        </p:txBody>
      </p:sp>
      <p:sp>
        <p:nvSpPr>
          <p:cNvPr id="8" name="Footer Placeholder 7"/>
          <p:cNvSpPr>
            <a:spLocks noGrp="1"/>
          </p:cNvSpPr>
          <p:nvPr>
            <p:ph type="ftr" sz="quarter" idx="11"/>
          </p:nvPr>
        </p:nvSpPr>
        <p:spPr/>
        <p:txBody>
          <a:bodyPr/>
          <a:lstStyle/>
          <a:p>
            <a:endParaRPr lang="es-ES_tradnl"/>
          </a:p>
        </p:txBody>
      </p:sp>
      <p:sp>
        <p:nvSpPr>
          <p:cNvPr id="9" name="Slide Number Placeholder 8"/>
          <p:cNvSpPr>
            <a:spLocks noGrp="1"/>
          </p:cNvSpPr>
          <p:nvPr>
            <p:ph type="sldNum" sz="quarter" idx="12"/>
          </p:nvPr>
        </p:nvSpPr>
        <p:spPr/>
        <p:txBody>
          <a:bodyPr/>
          <a:lstStyle/>
          <a:p>
            <a:fld id="{B0A62D0D-EFA7-9347-A3B4-AEB478BD5E5D}" type="slidenum">
              <a:rPr lang="es-ES_tradnl" smtClean="0"/>
              <a:pPr/>
              <a:t>‹Nº›</a:t>
            </a:fld>
            <a:endParaRPr lang="es-ES_tradnl"/>
          </a:p>
        </p:txBody>
      </p:sp>
    </p:spTree>
    <p:extLst>
      <p:ext uri="{BB962C8B-B14F-4D97-AF65-F5344CB8AC3E}">
        <p14:creationId xmlns="" xmlns:p14="http://schemas.microsoft.com/office/powerpoint/2010/main" val="30515200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Clic para editar título</a:t>
            </a:r>
            <a:endParaRPr lang="en-US" dirty="0"/>
          </a:p>
        </p:txBody>
      </p:sp>
      <p:sp>
        <p:nvSpPr>
          <p:cNvPr id="3" name="Date Placeholder 2"/>
          <p:cNvSpPr>
            <a:spLocks noGrp="1"/>
          </p:cNvSpPr>
          <p:nvPr>
            <p:ph type="dt" sz="half" idx="10"/>
          </p:nvPr>
        </p:nvSpPr>
        <p:spPr/>
        <p:txBody>
          <a:bodyPr/>
          <a:lstStyle/>
          <a:p>
            <a:fld id="{5BDB7C9F-BC5B-F245-B2A8-F2AE4A563301}" type="datetimeFigureOut">
              <a:rPr lang="es-ES_tradnl" smtClean="0"/>
              <a:pPr/>
              <a:t>20/02/2020</a:t>
            </a:fld>
            <a:endParaRPr lang="es-ES_tradnl"/>
          </a:p>
        </p:txBody>
      </p:sp>
      <p:sp>
        <p:nvSpPr>
          <p:cNvPr id="4" name="Footer Placeholder 3"/>
          <p:cNvSpPr>
            <a:spLocks noGrp="1"/>
          </p:cNvSpPr>
          <p:nvPr>
            <p:ph type="ftr" sz="quarter" idx="11"/>
          </p:nvPr>
        </p:nvSpPr>
        <p:spPr/>
        <p:txBody>
          <a:bodyPr/>
          <a:lstStyle/>
          <a:p>
            <a:endParaRPr lang="es-ES_tradnl"/>
          </a:p>
        </p:txBody>
      </p:sp>
      <p:sp>
        <p:nvSpPr>
          <p:cNvPr id="5" name="Slide Number Placeholder 4"/>
          <p:cNvSpPr>
            <a:spLocks noGrp="1"/>
          </p:cNvSpPr>
          <p:nvPr>
            <p:ph type="sldNum" sz="quarter" idx="12"/>
          </p:nvPr>
        </p:nvSpPr>
        <p:spPr/>
        <p:txBody>
          <a:bodyPr/>
          <a:lstStyle/>
          <a:p>
            <a:fld id="{B0A62D0D-EFA7-9347-A3B4-AEB478BD5E5D}" type="slidenum">
              <a:rPr lang="es-ES_tradnl" smtClean="0"/>
              <a:pPr/>
              <a:t>‹Nº›</a:t>
            </a:fld>
            <a:endParaRPr lang="es-ES_tradnl"/>
          </a:p>
        </p:txBody>
      </p:sp>
    </p:spTree>
    <p:extLst>
      <p:ext uri="{BB962C8B-B14F-4D97-AF65-F5344CB8AC3E}">
        <p14:creationId xmlns="" xmlns:p14="http://schemas.microsoft.com/office/powerpoint/2010/main" val="49884942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BDB7C9F-BC5B-F245-B2A8-F2AE4A563301}" type="datetimeFigureOut">
              <a:rPr lang="es-ES_tradnl" smtClean="0"/>
              <a:pPr/>
              <a:t>20/02/2020</a:t>
            </a:fld>
            <a:endParaRPr lang="es-ES_tradnl"/>
          </a:p>
        </p:txBody>
      </p:sp>
      <p:sp>
        <p:nvSpPr>
          <p:cNvPr id="3" name="Footer Placeholder 2"/>
          <p:cNvSpPr>
            <a:spLocks noGrp="1"/>
          </p:cNvSpPr>
          <p:nvPr>
            <p:ph type="ftr" sz="quarter" idx="11"/>
          </p:nvPr>
        </p:nvSpPr>
        <p:spPr/>
        <p:txBody>
          <a:bodyPr/>
          <a:lstStyle/>
          <a:p>
            <a:endParaRPr lang="es-ES_tradnl"/>
          </a:p>
        </p:txBody>
      </p:sp>
      <p:sp>
        <p:nvSpPr>
          <p:cNvPr id="4" name="Slide Number Placeholder 3"/>
          <p:cNvSpPr>
            <a:spLocks noGrp="1"/>
          </p:cNvSpPr>
          <p:nvPr>
            <p:ph type="sldNum" sz="quarter" idx="12"/>
          </p:nvPr>
        </p:nvSpPr>
        <p:spPr/>
        <p:txBody>
          <a:bodyPr/>
          <a:lstStyle/>
          <a:p>
            <a:fld id="{B0A62D0D-EFA7-9347-A3B4-AEB478BD5E5D}" type="slidenum">
              <a:rPr lang="es-ES_tradnl" smtClean="0"/>
              <a:pPr/>
              <a:t>‹Nº›</a:t>
            </a:fld>
            <a:endParaRPr lang="es-ES_tradnl"/>
          </a:p>
        </p:txBody>
      </p:sp>
    </p:spTree>
    <p:extLst>
      <p:ext uri="{BB962C8B-B14F-4D97-AF65-F5344CB8AC3E}">
        <p14:creationId xmlns="" xmlns:p14="http://schemas.microsoft.com/office/powerpoint/2010/main" val="38604405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s-ES"/>
              <a:t>Clic para editar título</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el estilo de texto del patrón</a:t>
            </a:r>
          </a:p>
        </p:txBody>
      </p:sp>
      <p:sp>
        <p:nvSpPr>
          <p:cNvPr id="5" name="Date Placeholder 4"/>
          <p:cNvSpPr>
            <a:spLocks noGrp="1"/>
          </p:cNvSpPr>
          <p:nvPr>
            <p:ph type="dt" sz="half" idx="10"/>
          </p:nvPr>
        </p:nvSpPr>
        <p:spPr/>
        <p:txBody>
          <a:bodyPr/>
          <a:lstStyle/>
          <a:p>
            <a:fld id="{5BDB7C9F-BC5B-F245-B2A8-F2AE4A563301}" type="datetimeFigureOut">
              <a:rPr lang="es-ES_tradnl" smtClean="0"/>
              <a:pPr/>
              <a:t>20/02/2020</a:t>
            </a:fld>
            <a:endParaRPr lang="es-ES_tradnl"/>
          </a:p>
        </p:txBody>
      </p:sp>
      <p:sp>
        <p:nvSpPr>
          <p:cNvPr id="6" name="Footer Placeholder 5"/>
          <p:cNvSpPr>
            <a:spLocks noGrp="1"/>
          </p:cNvSpPr>
          <p:nvPr>
            <p:ph type="ftr" sz="quarter" idx="11"/>
          </p:nvPr>
        </p:nvSpPr>
        <p:spPr/>
        <p:txBody>
          <a:bodyPr/>
          <a:lstStyle/>
          <a:p>
            <a:endParaRPr lang="es-ES_tradnl"/>
          </a:p>
        </p:txBody>
      </p:sp>
      <p:sp>
        <p:nvSpPr>
          <p:cNvPr id="7" name="Slide Number Placeholder 6"/>
          <p:cNvSpPr>
            <a:spLocks noGrp="1"/>
          </p:cNvSpPr>
          <p:nvPr>
            <p:ph type="sldNum" sz="quarter" idx="12"/>
          </p:nvPr>
        </p:nvSpPr>
        <p:spPr/>
        <p:txBody>
          <a:bodyPr/>
          <a:lstStyle/>
          <a:p>
            <a:fld id="{B0A62D0D-EFA7-9347-A3B4-AEB478BD5E5D}" type="slidenum">
              <a:rPr lang="es-ES_tradnl" smtClean="0"/>
              <a:pPr/>
              <a:t>‹Nº›</a:t>
            </a:fld>
            <a:endParaRPr lang="es-ES_tradnl"/>
          </a:p>
        </p:txBody>
      </p:sp>
    </p:spTree>
    <p:extLst>
      <p:ext uri="{BB962C8B-B14F-4D97-AF65-F5344CB8AC3E}">
        <p14:creationId xmlns="" xmlns:p14="http://schemas.microsoft.com/office/powerpoint/2010/main" val="69428437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s-ES"/>
              <a:t>Clic para editar título</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a:t>Arrastre la imagen al marcador de posición o haga clic en el icono para agregar</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el estilo de texto del patrón</a:t>
            </a:r>
          </a:p>
        </p:txBody>
      </p:sp>
      <p:sp>
        <p:nvSpPr>
          <p:cNvPr id="5" name="Date Placeholder 4"/>
          <p:cNvSpPr>
            <a:spLocks noGrp="1"/>
          </p:cNvSpPr>
          <p:nvPr>
            <p:ph type="dt" sz="half" idx="10"/>
          </p:nvPr>
        </p:nvSpPr>
        <p:spPr/>
        <p:txBody>
          <a:bodyPr/>
          <a:lstStyle/>
          <a:p>
            <a:fld id="{5BDB7C9F-BC5B-F245-B2A8-F2AE4A563301}" type="datetimeFigureOut">
              <a:rPr lang="es-ES_tradnl" smtClean="0"/>
              <a:pPr/>
              <a:t>20/02/2020</a:t>
            </a:fld>
            <a:endParaRPr lang="es-ES_tradnl"/>
          </a:p>
        </p:txBody>
      </p:sp>
      <p:sp>
        <p:nvSpPr>
          <p:cNvPr id="6" name="Footer Placeholder 5"/>
          <p:cNvSpPr>
            <a:spLocks noGrp="1"/>
          </p:cNvSpPr>
          <p:nvPr>
            <p:ph type="ftr" sz="quarter" idx="11"/>
          </p:nvPr>
        </p:nvSpPr>
        <p:spPr/>
        <p:txBody>
          <a:bodyPr/>
          <a:lstStyle/>
          <a:p>
            <a:endParaRPr lang="es-ES_tradnl"/>
          </a:p>
        </p:txBody>
      </p:sp>
      <p:sp>
        <p:nvSpPr>
          <p:cNvPr id="7" name="Slide Number Placeholder 6"/>
          <p:cNvSpPr>
            <a:spLocks noGrp="1"/>
          </p:cNvSpPr>
          <p:nvPr>
            <p:ph type="sldNum" sz="quarter" idx="12"/>
          </p:nvPr>
        </p:nvSpPr>
        <p:spPr/>
        <p:txBody>
          <a:bodyPr/>
          <a:lstStyle/>
          <a:p>
            <a:fld id="{B0A62D0D-EFA7-9347-A3B4-AEB478BD5E5D}" type="slidenum">
              <a:rPr lang="es-ES_tradnl" smtClean="0"/>
              <a:pPr/>
              <a:t>‹Nº›</a:t>
            </a:fld>
            <a:endParaRPr lang="es-ES_tradnl"/>
          </a:p>
        </p:txBody>
      </p:sp>
    </p:spTree>
    <p:extLst>
      <p:ext uri="{BB962C8B-B14F-4D97-AF65-F5344CB8AC3E}">
        <p14:creationId xmlns="" xmlns:p14="http://schemas.microsoft.com/office/powerpoint/2010/main" val="155887008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s-ES"/>
              <a:t>Clic para editar título</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BDB7C9F-BC5B-F245-B2A8-F2AE4A563301}" type="datetimeFigureOut">
              <a:rPr lang="es-ES_tradnl" smtClean="0"/>
              <a:pPr/>
              <a:t>20/02/2020</a:t>
            </a:fld>
            <a:endParaRPr lang="es-ES_tradnl"/>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S_tradnl"/>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0A62D0D-EFA7-9347-A3B4-AEB478BD5E5D}" type="slidenum">
              <a:rPr lang="es-ES_tradnl" smtClean="0"/>
              <a:pPr/>
              <a:t>‹Nº›</a:t>
            </a:fld>
            <a:endParaRPr lang="es-ES_tradnl"/>
          </a:p>
        </p:txBody>
      </p:sp>
    </p:spTree>
    <p:extLst>
      <p:ext uri="{BB962C8B-B14F-4D97-AF65-F5344CB8AC3E}">
        <p14:creationId xmlns="" xmlns:p14="http://schemas.microsoft.com/office/powerpoint/2010/main" val="166344858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jpe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emf"/><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a:blip r:embed="rId3">
            <a:extLst>
              <a:ext uri="{28A0092B-C50C-407E-A947-70E740481C1C}">
                <a14:useLocalDpi xmlns="" xmlns:a14="http://schemas.microsoft.com/office/drawing/2010/main" val="0"/>
              </a:ext>
            </a:extLst>
          </a:blip>
          <a:stretch>
            <a:fillRect/>
          </a:stretch>
        </p:blipFill>
        <p:spPr>
          <a:xfrm>
            <a:off x="433063" y="-14058"/>
            <a:ext cx="8874268" cy="6858000"/>
          </a:xfrm>
          <a:prstGeom prst="rect">
            <a:avLst/>
          </a:prstGeom>
        </p:spPr>
      </p:pic>
      <p:sp>
        <p:nvSpPr>
          <p:cNvPr id="17" name="Rectángulo redondeado 16"/>
          <p:cNvSpPr/>
          <p:nvPr/>
        </p:nvSpPr>
        <p:spPr>
          <a:xfrm>
            <a:off x="0" y="5800725"/>
            <a:ext cx="9401175" cy="1057275"/>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36" name="Rectángulo redondeado 35"/>
          <p:cNvSpPr/>
          <p:nvPr/>
        </p:nvSpPr>
        <p:spPr>
          <a:xfrm>
            <a:off x="1042461" y="2200275"/>
            <a:ext cx="3658126" cy="2514600"/>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dirty="0" smtClean="0"/>
              <a:t>¿Para qué soy bueno (a)? 1.4 ¿En qué me gustaría mejorar? </a:t>
            </a:r>
            <a:endParaRPr lang="es-MX" dirty="0"/>
          </a:p>
        </p:txBody>
      </p:sp>
      <p:sp>
        <p:nvSpPr>
          <p:cNvPr id="40" name="Triángulo isósceles 39"/>
          <p:cNvSpPr/>
          <p:nvPr/>
        </p:nvSpPr>
        <p:spPr>
          <a:xfrm rot="9802839">
            <a:off x="6247153" y="5979337"/>
            <a:ext cx="547167" cy="713830"/>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pic>
        <p:nvPicPr>
          <p:cNvPr id="43" name="Imagen 42"/>
          <p:cNvPicPr>
            <a:picLocks noChangeAspect="1"/>
          </p:cNvPicPr>
          <p:nvPr/>
        </p:nvPicPr>
        <p:blipFill>
          <a:blip r:embed="rId4"/>
          <a:stretch>
            <a:fillRect/>
          </a:stretch>
        </p:blipFill>
        <p:spPr>
          <a:xfrm>
            <a:off x="2222695" y="5201026"/>
            <a:ext cx="2477892" cy="1408570"/>
          </a:xfrm>
          <a:prstGeom prst="rect">
            <a:avLst/>
          </a:prstGeom>
        </p:spPr>
      </p:pic>
      <p:sp>
        <p:nvSpPr>
          <p:cNvPr id="29" name="28 Rectángulo"/>
          <p:cNvSpPr/>
          <p:nvPr/>
        </p:nvSpPr>
        <p:spPr>
          <a:xfrm>
            <a:off x="153981" y="1048309"/>
            <a:ext cx="6950504" cy="1323439"/>
          </a:xfrm>
          <a:prstGeom prst="rect">
            <a:avLst/>
          </a:prstGeom>
        </p:spPr>
        <p:txBody>
          <a:bodyPr wrap="square">
            <a:spAutoFit/>
          </a:bodyPr>
          <a:lstStyle/>
          <a:p>
            <a:r>
              <a:rPr lang="es-MX" sz="4000" dirty="0" smtClean="0">
                <a:solidFill>
                  <a:schemeClr val="accent3">
                    <a:lumMod val="60000"/>
                    <a:lumOff val="40000"/>
                  </a:schemeClr>
                </a:solidFill>
                <a:latin typeface="Arial Black" pitchFamily="34" charset="0"/>
              </a:rPr>
              <a:t>CONVIVIENDO PARA APRENDER</a:t>
            </a:r>
            <a:endParaRPr lang="es-MX" sz="4000" dirty="0">
              <a:solidFill>
                <a:schemeClr val="accent3">
                  <a:lumMod val="60000"/>
                  <a:lumOff val="40000"/>
                </a:schemeClr>
              </a:solidFill>
              <a:latin typeface="Arial Black" pitchFamily="34" charset="0"/>
            </a:endParaRPr>
          </a:p>
        </p:txBody>
      </p:sp>
      <p:sp>
        <p:nvSpPr>
          <p:cNvPr id="8" name="Oval 8">
            <a:extLst>
              <a:ext uri="{FF2B5EF4-FFF2-40B4-BE49-F238E27FC236}">
                <a16:creationId xmlns:a16="http://schemas.microsoft.com/office/drawing/2014/main" xmlns="" id="{A542659A-4FA0-6F4D-B73D-B428747300F6}"/>
              </a:ext>
            </a:extLst>
          </p:cNvPr>
          <p:cNvSpPr/>
          <p:nvPr/>
        </p:nvSpPr>
        <p:spPr>
          <a:xfrm>
            <a:off x="2037144" y="2558005"/>
            <a:ext cx="2812647" cy="2507594"/>
          </a:xfrm>
          <a:prstGeom prst="ellipse">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p>
          <a:p>
            <a:pPr algn="ctr"/>
            <a:endParaRPr lang="en-US" dirty="0" smtClean="0"/>
          </a:p>
          <a:p>
            <a:pPr algn="ctr"/>
            <a:endParaRPr lang="en-US" dirty="0" smtClean="0"/>
          </a:p>
          <a:p>
            <a:pPr algn="ctr"/>
            <a:endParaRPr lang="en-US" dirty="0" smtClean="0"/>
          </a:p>
          <a:p>
            <a:pPr algn="ctr"/>
            <a:endParaRPr lang="en-US" dirty="0" smtClean="0"/>
          </a:p>
          <a:p>
            <a:pPr algn="ctr"/>
            <a:r>
              <a:rPr lang="en-US" dirty="0" smtClean="0"/>
              <a:t>COLABORACIÓN</a:t>
            </a:r>
            <a:endParaRPr lang="en-US" dirty="0"/>
          </a:p>
        </p:txBody>
      </p:sp>
      <p:pic>
        <p:nvPicPr>
          <p:cNvPr id="9" name="8 Imagen" descr="C:\Users\BECAS 3\AppData\Local\Microsoft\Windows\Temporary Internet Files\Content.IE5\1C1B17PN\discapacidad1-300x272[1].jpg"/>
          <p:cNvPicPr/>
          <p:nvPr/>
        </p:nvPicPr>
        <p:blipFill>
          <a:blip r:embed="rId5" cstate="print"/>
          <a:srcRect/>
          <a:stretch>
            <a:fillRect/>
          </a:stretch>
        </p:blipFill>
        <p:spPr bwMode="auto">
          <a:xfrm>
            <a:off x="2640842" y="2743627"/>
            <a:ext cx="1600200" cy="1600200"/>
          </a:xfrm>
          <a:prstGeom prst="rect">
            <a:avLst/>
          </a:prstGeom>
          <a:noFill/>
          <a:ln w="9525">
            <a:noFill/>
            <a:miter lim="800000"/>
            <a:headEnd/>
            <a:tailEnd/>
          </a:ln>
        </p:spPr>
      </p:pic>
    </p:spTree>
    <p:extLst>
      <p:ext uri="{BB962C8B-B14F-4D97-AF65-F5344CB8AC3E}">
        <p14:creationId xmlns="" xmlns:p14="http://schemas.microsoft.com/office/powerpoint/2010/main" val="156664685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a:blip r:embed="rId2">
            <a:extLst>
              <a:ext uri="{28A0092B-C50C-407E-A947-70E740481C1C}">
                <a14:useLocalDpi xmlns="" xmlns:a14="http://schemas.microsoft.com/office/drawing/2010/main" val="0"/>
              </a:ext>
            </a:extLst>
          </a:blip>
          <a:stretch>
            <a:fillRect/>
          </a:stretch>
        </p:blipFill>
        <p:spPr>
          <a:xfrm>
            <a:off x="0" y="0"/>
            <a:ext cx="9144000" cy="6858000"/>
          </a:xfrm>
          <a:prstGeom prst="rect">
            <a:avLst/>
          </a:prstGeom>
        </p:spPr>
      </p:pic>
      <p:sp>
        <p:nvSpPr>
          <p:cNvPr id="3" name="CuadroTexto 2"/>
          <p:cNvSpPr txBox="1"/>
          <p:nvPr/>
        </p:nvSpPr>
        <p:spPr>
          <a:xfrm>
            <a:off x="3068643" y="2394909"/>
            <a:ext cx="2928938" cy="1015663"/>
          </a:xfrm>
          <a:prstGeom prst="rect">
            <a:avLst/>
          </a:prstGeom>
          <a:noFill/>
        </p:spPr>
        <p:txBody>
          <a:bodyPr wrap="square" rtlCol="0">
            <a:spAutoFit/>
          </a:bodyPr>
          <a:lstStyle/>
          <a:p>
            <a:r>
              <a:rPr lang="es-MX" sz="6000" b="1" cap="small" dirty="0"/>
              <a:t>Gracias</a:t>
            </a:r>
          </a:p>
        </p:txBody>
      </p:sp>
      <p:pic>
        <p:nvPicPr>
          <p:cNvPr id="6" name="Imagen 5"/>
          <p:cNvPicPr>
            <a:picLocks noChangeAspect="1"/>
          </p:cNvPicPr>
          <p:nvPr/>
        </p:nvPicPr>
        <p:blipFill>
          <a:blip r:embed="rId3"/>
          <a:stretch>
            <a:fillRect/>
          </a:stretch>
        </p:blipFill>
        <p:spPr>
          <a:xfrm>
            <a:off x="8197041" y="585788"/>
            <a:ext cx="818372" cy="576148"/>
          </a:xfrm>
          <a:prstGeom prst="rect">
            <a:avLst/>
          </a:prstGeom>
        </p:spPr>
      </p:pic>
    </p:spTree>
    <p:extLst>
      <p:ext uri="{BB962C8B-B14F-4D97-AF65-F5344CB8AC3E}">
        <p14:creationId xmlns="" xmlns:p14="http://schemas.microsoft.com/office/powerpoint/2010/main" val="90363579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a:blip r:embed="rId2">
            <a:extLst>
              <a:ext uri="{28A0092B-C50C-407E-A947-70E740481C1C}">
                <a14:useLocalDpi xmlns="" xmlns:a14="http://schemas.microsoft.com/office/drawing/2010/main" val="0"/>
              </a:ext>
            </a:extLst>
          </a:blip>
          <a:stretch>
            <a:fillRect/>
          </a:stretch>
        </p:blipFill>
        <p:spPr>
          <a:xfrm>
            <a:off x="0" y="0"/>
            <a:ext cx="9144000" cy="6858000"/>
          </a:xfrm>
          <a:prstGeom prst="rect">
            <a:avLst/>
          </a:prstGeom>
        </p:spPr>
      </p:pic>
      <p:pic>
        <p:nvPicPr>
          <p:cNvPr id="6" name="Imagen 5"/>
          <p:cNvPicPr>
            <a:picLocks noChangeAspect="1"/>
          </p:cNvPicPr>
          <p:nvPr/>
        </p:nvPicPr>
        <p:blipFill>
          <a:blip r:embed="rId3"/>
          <a:stretch>
            <a:fillRect/>
          </a:stretch>
        </p:blipFill>
        <p:spPr>
          <a:xfrm>
            <a:off x="8197041" y="585788"/>
            <a:ext cx="818372" cy="576148"/>
          </a:xfrm>
          <a:prstGeom prst="rect">
            <a:avLst/>
          </a:prstGeom>
        </p:spPr>
      </p:pic>
      <p:sp>
        <p:nvSpPr>
          <p:cNvPr id="11" name="10 Rectángulo"/>
          <p:cNvSpPr/>
          <p:nvPr/>
        </p:nvSpPr>
        <p:spPr>
          <a:xfrm>
            <a:off x="520506" y="668119"/>
            <a:ext cx="7976380" cy="5816977"/>
          </a:xfrm>
          <a:prstGeom prst="rect">
            <a:avLst/>
          </a:prstGeom>
        </p:spPr>
        <p:txBody>
          <a:bodyPr wrap="square">
            <a:spAutoFit/>
          </a:bodyPr>
          <a:lstStyle/>
          <a:p>
            <a:pPr algn="just"/>
            <a:r>
              <a:rPr lang="es-MX" sz="2400" dirty="0" smtClean="0">
                <a:solidFill>
                  <a:schemeClr val="accent3">
                    <a:lumMod val="60000"/>
                    <a:lumOff val="40000"/>
                  </a:schemeClr>
                </a:solidFill>
                <a:latin typeface="Arial Black" pitchFamily="34" charset="0"/>
              </a:rPr>
              <a:t>CONTEXTO</a:t>
            </a:r>
          </a:p>
          <a:p>
            <a:pPr algn="just"/>
            <a:endParaRPr lang="es-MX" dirty="0" smtClean="0">
              <a:latin typeface="Arial Black" pitchFamily="34" charset="0"/>
            </a:endParaRPr>
          </a:p>
          <a:p>
            <a:pPr algn="just">
              <a:lnSpc>
                <a:spcPct val="150000"/>
              </a:lnSpc>
            </a:pPr>
            <a:r>
              <a:rPr lang="es-MX" sz="2000" b="1" dirty="0" smtClean="0">
                <a:solidFill>
                  <a:schemeClr val="accent3">
                    <a:lumMod val="60000"/>
                    <a:lumOff val="40000"/>
                  </a:schemeClr>
                </a:solidFill>
                <a:latin typeface="Arial" pitchFamily="34" charset="0"/>
                <a:cs typeface="Arial" pitchFamily="34" charset="0"/>
              </a:rPr>
              <a:t>El aprendizaje entre pares permite al estudiantado conocer los intereses en común y reconocer las habilidades que hacen a cada uno personas únicas y coadyuvan a la colaboración. Reconociéndolos, pueden desarrollar competencias para contribuir como grupo en los intereses individuales y colectivos; creando en el aula un ambiente de cooperación, donde todo el grupo pone a disposición de los demás sus saberes y habilidades, sin necesidad de competir. Es relevante promover en el estudiantado las ventajas de construir una convivencia escolar incluyente donde se establezcan metas comunes e individuales, y se trabaje sobre ellas. </a:t>
            </a:r>
            <a:endParaRPr lang="es-MX" sz="2000" b="1" dirty="0">
              <a:solidFill>
                <a:schemeClr val="accent3">
                  <a:lumMod val="60000"/>
                  <a:lumOff val="40000"/>
                </a:schemeClr>
              </a:solidFill>
              <a:latin typeface="Arial" pitchFamily="34" charset="0"/>
              <a:cs typeface="Arial" pitchFamily="34" charset="0"/>
            </a:endParaRPr>
          </a:p>
        </p:txBody>
      </p:sp>
    </p:spTree>
    <p:extLst>
      <p:ext uri="{BB962C8B-B14F-4D97-AF65-F5344CB8AC3E}">
        <p14:creationId xmlns="" xmlns:p14="http://schemas.microsoft.com/office/powerpoint/2010/main" val="71193157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a:blip r:embed="rId2">
            <a:extLst>
              <a:ext uri="{28A0092B-C50C-407E-A947-70E740481C1C}">
                <a14:useLocalDpi xmlns="" xmlns:a14="http://schemas.microsoft.com/office/drawing/2010/main" val="0"/>
              </a:ext>
            </a:extLst>
          </a:blip>
          <a:stretch>
            <a:fillRect/>
          </a:stretch>
        </p:blipFill>
        <p:spPr>
          <a:xfrm>
            <a:off x="0" y="0"/>
            <a:ext cx="9144000" cy="6858000"/>
          </a:xfrm>
          <a:prstGeom prst="rect">
            <a:avLst/>
          </a:prstGeom>
        </p:spPr>
      </p:pic>
      <p:pic>
        <p:nvPicPr>
          <p:cNvPr id="6" name="Imagen 5"/>
          <p:cNvPicPr>
            <a:picLocks noChangeAspect="1"/>
          </p:cNvPicPr>
          <p:nvPr/>
        </p:nvPicPr>
        <p:blipFill>
          <a:blip r:embed="rId3"/>
          <a:stretch>
            <a:fillRect/>
          </a:stretch>
        </p:blipFill>
        <p:spPr>
          <a:xfrm>
            <a:off x="8197041" y="585788"/>
            <a:ext cx="818372" cy="576148"/>
          </a:xfrm>
          <a:prstGeom prst="rect">
            <a:avLst/>
          </a:prstGeom>
        </p:spPr>
      </p:pic>
      <p:sp>
        <p:nvSpPr>
          <p:cNvPr id="5" name="CuadroTexto 4"/>
          <p:cNvSpPr txBox="1"/>
          <p:nvPr/>
        </p:nvSpPr>
        <p:spPr>
          <a:xfrm>
            <a:off x="0" y="12889"/>
            <a:ext cx="7047914" cy="1446550"/>
          </a:xfrm>
          <a:prstGeom prst="rect">
            <a:avLst/>
          </a:prstGeom>
          <a:noFill/>
        </p:spPr>
        <p:txBody>
          <a:bodyPr wrap="square" rtlCol="0">
            <a:spAutoFit/>
          </a:bodyPr>
          <a:lstStyle/>
          <a:p>
            <a:r>
              <a:rPr lang="es-MX" sz="2000" dirty="0" smtClean="0">
                <a:solidFill>
                  <a:schemeClr val="accent3">
                    <a:lumMod val="60000"/>
                    <a:lumOff val="40000"/>
                  </a:schemeClr>
                </a:solidFill>
                <a:latin typeface="Arial Black" pitchFamily="34" charset="0"/>
              </a:rPr>
              <a:t>¿Cuál es el objetivo de la lección?</a:t>
            </a:r>
          </a:p>
          <a:p>
            <a:r>
              <a:rPr lang="es-MX" sz="2000" dirty="0" smtClean="0">
                <a:latin typeface="Arial Black" pitchFamily="34" charset="0"/>
              </a:rPr>
              <a:t> </a:t>
            </a:r>
            <a:r>
              <a:rPr lang="es-MX" sz="1600" dirty="0" smtClean="0"/>
              <a:t>Que los estudiantes establezcan metas que busquen para mejorar la convivencia o el rendimiento escolar y el rendimiento académico dentro de su plantel, a partir de una visión en común con sus compañeros, así como de prever escenarios de éxito y posibles obstáculos para alcanzarlas.</a:t>
            </a:r>
            <a:endParaRPr lang="es-MX" sz="1600" b="1" cap="small" dirty="0">
              <a:solidFill>
                <a:srgbClr val="FF0000"/>
              </a:solidFill>
              <a:latin typeface="Arial" pitchFamily="34" charset="0"/>
              <a:cs typeface="Arial" pitchFamily="34" charset="0"/>
            </a:endParaRPr>
          </a:p>
        </p:txBody>
      </p:sp>
      <p:grpSp>
        <p:nvGrpSpPr>
          <p:cNvPr id="7" name="Grupo 6"/>
          <p:cNvGrpSpPr/>
          <p:nvPr/>
        </p:nvGrpSpPr>
        <p:grpSpPr>
          <a:xfrm>
            <a:off x="2996665" y="2472166"/>
            <a:ext cx="285992" cy="234322"/>
            <a:chOff x="5137870" y="6179731"/>
            <a:chExt cx="442243" cy="358525"/>
          </a:xfrm>
        </p:grpSpPr>
        <p:grpSp>
          <p:nvGrpSpPr>
            <p:cNvPr id="9" name="Grupo 8"/>
            <p:cNvGrpSpPr/>
            <p:nvPr/>
          </p:nvGrpSpPr>
          <p:grpSpPr>
            <a:xfrm>
              <a:off x="5137870" y="6179731"/>
              <a:ext cx="79723" cy="236868"/>
              <a:chOff x="1694453" y="1088740"/>
              <a:chExt cx="432048" cy="900100"/>
            </a:xfrm>
          </p:grpSpPr>
          <p:sp>
            <p:nvSpPr>
              <p:cNvPr id="15" name="Elipse 14"/>
              <p:cNvSpPr/>
              <p:nvPr/>
            </p:nvSpPr>
            <p:spPr>
              <a:xfrm>
                <a:off x="1694453" y="1088740"/>
                <a:ext cx="432048" cy="21602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Elipse 15"/>
              <p:cNvSpPr/>
              <p:nvPr/>
            </p:nvSpPr>
            <p:spPr>
              <a:xfrm>
                <a:off x="1694453" y="1772816"/>
                <a:ext cx="432048" cy="21602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3" name="Elipse 12"/>
            <p:cNvSpPr/>
            <p:nvPr/>
          </p:nvSpPr>
          <p:spPr>
            <a:xfrm>
              <a:off x="5508106" y="6446136"/>
              <a:ext cx="72007" cy="9212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1" name="Rectángulo 10"/>
            <p:cNvSpPr/>
            <p:nvPr/>
          </p:nvSpPr>
          <p:spPr>
            <a:xfrm>
              <a:off x="5174971" y="6182305"/>
              <a:ext cx="245318" cy="14401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7" name="16 Rectángulo"/>
          <p:cNvSpPr/>
          <p:nvPr/>
        </p:nvSpPr>
        <p:spPr>
          <a:xfrm>
            <a:off x="-1" y="1197427"/>
            <a:ext cx="9015413" cy="923330"/>
          </a:xfrm>
          <a:prstGeom prst="rect">
            <a:avLst/>
          </a:prstGeom>
        </p:spPr>
        <p:txBody>
          <a:bodyPr wrap="square">
            <a:spAutoFit/>
          </a:bodyPr>
          <a:lstStyle/>
          <a:p>
            <a:pPr algn="r"/>
            <a:r>
              <a:rPr lang="es-MX" dirty="0" smtClean="0">
                <a:solidFill>
                  <a:schemeClr val="accent3">
                    <a:lumMod val="60000"/>
                    <a:lumOff val="40000"/>
                  </a:schemeClr>
                </a:solidFill>
                <a:latin typeface="Arial Black" pitchFamily="34" charset="0"/>
              </a:rPr>
              <a:t>¿Por qué es importante? </a:t>
            </a:r>
          </a:p>
          <a:p>
            <a:pPr algn="r"/>
            <a:r>
              <a:rPr lang="es-MX" dirty="0" smtClean="0"/>
              <a:t>Porque identificar las características de una adecuada convivencia permite que se trabaje sobre ella y se incremente el buen rendimiento académico. </a:t>
            </a:r>
            <a:r>
              <a:rPr lang="es-MX" dirty="0" smtClean="0">
                <a:latin typeface="Arial" pitchFamily="34" charset="0"/>
                <a:cs typeface="Arial" pitchFamily="34" charset="0"/>
              </a:rPr>
              <a:t> </a:t>
            </a:r>
            <a:endParaRPr lang="es-MX" dirty="0">
              <a:latin typeface="Arial" pitchFamily="34" charset="0"/>
              <a:cs typeface="Arial" pitchFamily="34" charset="0"/>
            </a:endParaRPr>
          </a:p>
        </p:txBody>
      </p:sp>
      <p:sp>
        <p:nvSpPr>
          <p:cNvPr id="18" name="17 CuadroTexto"/>
          <p:cNvSpPr txBox="1"/>
          <p:nvPr/>
        </p:nvSpPr>
        <p:spPr>
          <a:xfrm>
            <a:off x="0" y="1916984"/>
            <a:ext cx="9015412" cy="4801314"/>
          </a:xfrm>
          <a:prstGeom prst="rect">
            <a:avLst/>
          </a:prstGeom>
          <a:noFill/>
        </p:spPr>
        <p:txBody>
          <a:bodyPr wrap="square" rtlCol="0">
            <a:spAutoFit/>
          </a:bodyPr>
          <a:lstStyle/>
          <a:p>
            <a:r>
              <a:rPr lang="es-MX" dirty="0" smtClean="0">
                <a:solidFill>
                  <a:schemeClr val="accent3">
                    <a:lumMod val="60000"/>
                    <a:lumOff val="40000"/>
                  </a:schemeClr>
                </a:solidFill>
                <a:latin typeface="Arial Black" pitchFamily="34" charset="0"/>
              </a:rPr>
              <a:t>Estructura de la sesión y recomendaciones específicas</a:t>
            </a:r>
          </a:p>
          <a:p>
            <a:r>
              <a:rPr lang="es-MX" dirty="0" smtClean="0">
                <a:latin typeface="Arial" pitchFamily="34" charset="0"/>
                <a:cs typeface="Arial" pitchFamily="34" charset="0"/>
              </a:rPr>
              <a:t>Invita a los estudiantes a leer la introducción de la actividad </a:t>
            </a:r>
            <a:r>
              <a:rPr lang="es-MX" dirty="0" smtClean="0"/>
              <a:t>, la cita y El reto es</a:t>
            </a:r>
            <a:r>
              <a:rPr lang="es-MX" dirty="0" smtClean="0">
                <a:latin typeface="Arial" pitchFamily="34" charset="0"/>
                <a:cs typeface="Arial" pitchFamily="34" charset="0"/>
              </a:rPr>
              <a:t>.</a:t>
            </a:r>
          </a:p>
          <a:p>
            <a:endParaRPr lang="es-MX" dirty="0" smtClean="0">
              <a:latin typeface="Arial" pitchFamily="34" charset="0"/>
              <a:cs typeface="Arial" pitchFamily="34" charset="0"/>
            </a:endParaRPr>
          </a:p>
          <a:p>
            <a:r>
              <a:rPr lang="es-MX" b="1" dirty="0" smtClean="0">
                <a:solidFill>
                  <a:schemeClr val="accent3">
                    <a:lumMod val="75000"/>
                  </a:schemeClr>
                </a:solidFill>
              </a:rPr>
              <a:t>“Hemos aprendido a volar como los pájaros, a nadar como los peces; pero no hemos aprendido el sencillo arte de vivir como hermanos”. Martin </a:t>
            </a:r>
            <a:r>
              <a:rPr lang="es-MX" b="1" dirty="0" err="1" smtClean="0">
                <a:solidFill>
                  <a:schemeClr val="accent3">
                    <a:lumMod val="75000"/>
                  </a:schemeClr>
                </a:solidFill>
              </a:rPr>
              <a:t>Luther</a:t>
            </a:r>
            <a:r>
              <a:rPr lang="es-MX" b="1" dirty="0" smtClean="0">
                <a:solidFill>
                  <a:schemeClr val="accent3">
                    <a:lumMod val="75000"/>
                  </a:schemeClr>
                </a:solidFill>
              </a:rPr>
              <a:t> King</a:t>
            </a:r>
            <a:endParaRPr lang="es-ES" dirty="0" smtClean="0">
              <a:latin typeface="Arial Black" pitchFamily="34" charset="0"/>
            </a:endParaRPr>
          </a:p>
          <a:p>
            <a:pPr algn="just"/>
            <a:r>
              <a:rPr lang="es-MX" b="1" dirty="0" smtClean="0">
                <a:solidFill>
                  <a:schemeClr val="accent3">
                    <a:lumMod val="60000"/>
                    <a:lumOff val="40000"/>
                  </a:schemeClr>
                </a:solidFill>
                <a:latin typeface="Arial Black" pitchFamily="34" charset="0"/>
                <a:cs typeface="Arial" pitchFamily="34" charset="0"/>
              </a:rPr>
              <a:t>Introducción</a:t>
            </a:r>
          </a:p>
          <a:p>
            <a:pPr algn="just"/>
            <a:r>
              <a:rPr lang="es-MX" dirty="0" smtClean="0"/>
              <a:t>En la escuela convives con personas con las que puedes o no compartir intereses, gustos o pensamientos. Lo ideal es que esta convivencia se base en la construcción de relaciones pacíficas, pero para que esto se dé es importante reconocer qué características tiene ésta y qué aspectos pueden beneficiarla.</a:t>
            </a:r>
          </a:p>
          <a:p>
            <a:pPr algn="just"/>
            <a:r>
              <a:rPr lang="es-MX" dirty="0" smtClean="0"/>
              <a:t> Además, al mejorarla convivencia, descubrirás que el trabajo en equipo favorece tu rendimiento académico porque la convivencia escolar pacífica es incluyente, fomenta la cooperación y permite alcanzar intereses comunes y personales, sumando los conocimientos y habilidades de todas las personas. </a:t>
            </a:r>
          </a:p>
          <a:p>
            <a:pPr algn="just"/>
            <a:r>
              <a:rPr lang="es-MX" b="1" dirty="0" smtClean="0">
                <a:solidFill>
                  <a:schemeClr val="accent3">
                    <a:lumMod val="60000"/>
                    <a:lumOff val="40000"/>
                  </a:schemeClr>
                </a:solidFill>
              </a:rPr>
              <a:t>El reto es </a:t>
            </a:r>
            <a:r>
              <a:rPr lang="es-MX" dirty="0" smtClean="0"/>
              <a:t>establecer metas que busquen mejorar la convivencia o el rendimiento académico dentro de su plantel, a partir de una visión en común con sus compañeros, así como de prever escenarios de éxito y posibles obstáculos para alcanzarla</a:t>
            </a:r>
            <a:endParaRPr lang="es-MX" b="1" dirty="0">
              <a:latin typeface="Arial" pitchFamily="34" charset="0"/>
              <a:cs typeface="Arial" pitchFamily="34" charset="0"/>
            </a:endParaRPr>
          </a:p>
        </p:txBody>
      </p:sp>
    </p:spTree>
    <p:extLst>
      <p:ext uri="{BB962C8B-B14F-4D97-AF65-F5344CB8AC3E}">
        <p14:creationId xmlns="" xmlns:p14="http://schemas.microsoft.com/office/powerpoint/2010/main" val="35684518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a:blip r:embed="rId2">
            <a:extLst>
              <a:ext uri="{28A0092B-C50C-407E-A947-70E740481C1C}">
                <a14:useLocalDpi xmlns="" xmlns:a14="http://schemas.microsoft.com/office/drawing/2010/main" val="0"/>
              </a:ext>
            </a:extLst>
          </a:blip>
          <a:stretch>
            <a:fillRect/>
          </a:stretch>
        </p:blipFill>
        <p:spPr>
          <a:xfrm>
            <a:off x="0" y="0"/>
            <a:ext cx="9144000" cy="6858000"/>
          </a:xfrm>
          <a:prstGeom prst="rect">
            <a:avLst/>
          </a:prstGeom>
        </p:spPr>
      </p:pic>
      <p:pic>
        <p:nvPicPr>
          <p:cNvPr id="6" name="Imagen 5"/>
          <p:cNvPicPr>
            <a:picLocks noChangeAspect="1"/>
          </p:cNvPicPr>
          <p:nvPr/>
        </p:nvPicPr>
        <p:blipFill>
          <a:blip r:embed="rId3"/>
          <a:stretch>
            <a:fillRect/>
          </a:stretch>
        </p:blipFill>
        <p:spPr>
          <a:xfrm>
            <a:off x="8197041" y="585788"/>
            <a:ext cx="818372" cy="576148"/>
          </a:xfrm>
          <a:prstGeom prst="rect">
            <a:avLst/>
          </a:prstGeom>
        </p:spPr>
      </p:pic>
      <p:sp>
        <p:nvSpPr>
          <p:cNvPr id="5" name="CuadroTexto 4"/>
          <p:cNvSpPr txBox="1"/>
          <p:nvPr/>
        </p:nvSpPr>
        <p:spPr>
          <a:xfrm>
            <a:off x="200297" y="6405"/>
            <a:ext cx="7996744" cy="6555641"/>
          </a:xfrm>
          <a:prstGeom prst="rect">
            <a:avLst/>
          </a:prstGeom>
          <a:noFill/>
        </p:spPr>
        <p:txBody>
          <a:bodyPr wrap="square" rtlCol="0">
            <a:spAutoFit/>
          </a:bodyPr>
          <a:lstStyle/>
          <a:p>
            <a:r>
              <a:rPr lang="es-MX" sz="2000" dirty="0" smtClean="0">
                <a:solidFill>
                  <a:schemeClr val="accent3">
                    <a:lumMod val="75000"/>
                  </a:schemeClr>
                </a:solidFill>
                <a:latin typeface="Arial Black" pitchFamily="34" charset="0"/>
              </a:rPr>
              <a:t>Actividad 1: </a:t>
            </a:r>
            <a:r>
              <a:rPr lang="es-MX" sz="2000" dirty="0" smtClean="0">
                <a:solidFill>
                  <a:schemeClr val="accent3">
                    <a:lumMod val="75000"/>
                  </a:schemeClr>
                </a:solidFill>
              </a:rPr>
              <a:t>Convivencia escolar y rendimiento académico van de la mano.</a:t>
            </a:r>
            <a:r>
              <a:rPr lang="es-MX" sz="2000" dirty="0" smtClean="0">
                <a:solidFill>
                  <a:schemeClr val="accent3">
                    <a:lumMod val="75000"/>
                  </a:schemeClr>
                </a:solidFill>
                <a:latin typeface="Arial Black" pitchFamily="34" charset="0"/>
              </a:rPr>
              <a:t>. </a:t>
            </a:r>
          </a:p>
          <a:p>
            <a:r>
              <a:rPr lang="es-MX" sz="2000" dirty="0" smtClean="0"/>
              <a:t>Explique al grupo que, en esta actividad, a través de un caso, identificarán algunas de las características de una convivencia escolar adecuada y cómo ésta influye en el rendimiento académico. </a:t>
            </a:r>
          </a:p>
          <a:p>
            <a:endParaRPr lang="es-MX" sz="2000" dirty="0" smtClean="0">
              <a:latin typeface="Arial Black" pitchFamily="34" charset="0"/>
            </a:endParaRPr>
          </a:p>
          <a:p>
            <a:r>
              <a:rPr lang="es-MX" sz="2000" b="1" dirty="0" smtClean="0"/>
              <a:t>Lee la siguiente situación. </a:t>
            </a:r>
          </a:p>
          <a:p>
            <a:r>
              <a:rPr lang="es-MX" sz="2000" dirty="0" smtClean="0">
                <a:solidFill>
                  <a:schemeClr val="accent3">
                    <a:lumMod val="60000"/>
                    <a:lumOff val="40000"/>
                  </a:schemeClr>
                </a:solidFill>
              </a:rPr>
              <a:t>La profesora de Literatura les ha pedido que deben elaborar una antología en equipos. En tu equipo se han distribuido el trabajo de tal modo que todos los integrantes aporten en la misma proporción. Blanca, quien debía investigar sobre los poetas de la Generación del 27, ha tenido un problema familiar y no ha entregado ningún avance. Sin preguntarle a Blanca cómo podrían ayudarla, escuchar sus argumentos o proponer otras formas de trabajar, el equipo ha decidido informar a la maestra que Blanca ya no formará parte de su equipo. </a:t>
            </a:r>
          </a:p>
          <a:p>
            <a:r>
              <a:rPr lang="es-MX" sz="2000" dirty="0" smtClean="0"/>
              <a:t>• Reúnete con dos compañeros y dialoguen sobre qué opinan de la solución que los integrantes del equipo dieron a la problemática y qué otras alternativas de solución propondrían. Elaboren una lista sobre las características que creen que debe tener una adecuada convivencia escolar y que, además, beneficie su rendimiento académico. </a:t>
            </a:r>
            <a:endParaRPr lang="es-MX" sz="2000" dirty="0" smtClean="0">
              <a:latin typeface="Arial" pitchFamily="34" charset="0"/>
              <a:cs typeface="Arial" pitchFamily="34" charset="0"/>
            </a:endParaRPr>
          </a:p>
          <a:p>
            <a:r>
              <a:rPr lang="es-MX" sz="2000" dirty="0" smtClean="0">
                <a:latin typeface="Arial" pitchFamily="34" charset="0"/>
                <a:cs typeface="Arial" pitchFamily="34" charset="0"/>
              </a:rPr>
              <a:t> </a:t>
            </a:r>
            <a:endParaRPr lang="es-MX" sz="2000" b="1" cap="small" dirty="0">
              <a:solidFill>
                <a:srgbClr val="FF0000"/>
              </a:solidFill>
              <a:latin typeface="Arial" pitchFamily="34" charset="0"/>
              <a:cs typeface="Arial" pitchFamily="34" charset="0"/>
            </a:endParaRPr>
          </a:p>
        </p:txBody>
      </p:sp>
    </p:spTree>
    <p:extLst>
      <p:ext uri="{BB962C8B-B14F-4D97-AF65-F5344CB8AC3E}">
        <p14:creationId xmlns="" xmlns:p14="http://schemas.microsoft.com/office/powerpoint/2010/main" val="35684518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a:blip r:embed="rId2">
            <a:extLst>
              <a:ext uri="{28A0092B-C50C-407E-A947-70E740481C1C}">
                <a14:useLocalDpi xmlns="" xmlns:a14="http://schemas.microsoft.com/office/drawing/2010/main" val="0"/>
              </a:ext>
            </a:extLst>
          </a:blip>
          <a:stretch>
            <a:fillRect/>
          </a:stretch>
        </p:blipFill>
        <p:spPr>
          <a:xfrm>
            <a:off x="0" y="0"/>
            <a:ext cx="9144000" cy="6858000"/>
          </a:xfrm>
          <a:prstGeom prst="rect">
            <a:avLst/>
          </a:prstGeom>
        </p:spPr>
      </p:pic>
      <p:pic>
        <p:nvPicPr>
          <p:cNvPr id="6" name="Imagen 5"/>
          <p:cNvPicPr>
            <a:picLocks noChangeAspect="1"/>
          </p:cNvPicPr>
          <p:nvPr/>
        </p:nvPicPr>
        <p:blipFill>
          <a:blip r:embed="rId3"/>
          <a:stretch>
            <a:fillRect/>
          </a:stretch>
        </p:blipFill>
        <p:spPr>
          <a:xfrm>
            <a:off x="8197041" y="585788"/>
            <a:ext cx="818372" cy="576148"/>
          </a:xfrm>
          <a:prstGeom prst="rect">
            <a:avLst/>
          </a:prstGeom>
        </p:spPr>
      </p:pic>
      <p:sp>
        <p:nvSpPr>
          <p:cNvPr id="5" name="CuadroTexto 4"/>
          <p:cNvSpPr txBox="1"/>
          <p:nvPr/>
        </p:nvSpPr>
        <p:spPr>
          <a:xfrm>
            <a:off x="115889" y="273697"/>
            <a:ext cx="5875478" cy="3785652"/>
          </a:xfrm>
          <a:prstGeom prst="rect">
            <a:avLst/>
          </a:prstGeom>
          <a:noFill/>
        </p:spPr>
        <p:txBody>
          <a:bodyPr wrap="square" rtlCol="0">
            <a:spAutoFit/>
          </a:bodyPr>
          <a:lstStyle/>
          <a:p>
            <a:r>
              <a:rPr lang="es-MX" sz="2000" b="1" dirty="0" smtClean="0">
                <a:solidFill>
                  <a:schemeClr val="accent3">
                    <a:lumMod val="60000"/>
                    <a:lumOff val="40000"/>
                  </a:schemeClr>
                </a:solidFill>
                <a:latin typeface="Arial Black" pitchFamily="34" charset="0"/>
              </a:rPr>
              <a:t>Actividad 2: </a:t>
            </a:r>
            <a:r>
              <a:rPr lang="es-MX" sz="2000" b="1" dirty="0" smtClean="0">
                <a:solidFill>
                  <a:schemeClr val="accent3">
                    <a:lumMod val="60000"/>
                    <a:lumOff val="40000"/>
                  </a:schemeClr>
                </a:solidFill>
              </a:rPr>
              <a:t>¿Yo qué puedo hacer?</a:t>
            </a:r>
          </a:p>
          <a:p>
            <a:endParaRPr lang="es-ES" sz="2000" dirty="0" smtClean="0">
              <a:latin typeface="Arial Black" pitchFamily="34" charset="0"/>
            </a:endParaRPr>
          </a:p>
          <a:p>
            <a:pPr algn="just"/>
            <a:r>
              <a:rPr lang="es-MX" sz="2000" dirty="0" smtClean="0"/>
              <a:t>Tomando en cuenta la actividad anterior, escribe en tu cuaderno las características que consideras que hacen falta en tu grupo para una adecuada convivencia. Escribe qué puedes modificar en ti para que la convivencia escolar mejore. </a:t>
            </a:r>
            <a:endParaRPr lang="es-MX" sz="2000" dirty="0" smtClean="0">
              <a:latin typeface="Arial Black" pitchFamily="34" charset="0"/>
            </a:endParaRPr>
          </a:p>
          <a:p>
            <a:pPr algn="just"/>
            <a:endParaRPr lang="es-ES" sz="2000" dirty="0" smtClean="0">
              <a:latin typeface="Arial Black" pitchFamily="34" charset="0"/>
            </a:endParaRPr>
          </a:p>
          <a:p>
            <a:pPr algn="just"/>
            <a:endParaRPr lang="es-ES" sz="2000" dirty="0" smtClean="0">
              <a:latin typeface="Arial Black" pitchFamily="34" charset="0"/>
            </a:endParaRPr>
          </a:p>
          <a:p>
            <a:pPr algn="just"/>
            <a:r>
              <a:rPr lang="es-MX" sz="2000" dirty="0" smtClean="0"/>
              <a:t>Invite al grupo a reflexionar, a partir de sus respuestas de la actividad anterior, sobre las características de una adecuada convivencia escolar. </a:t>
            </a:r>
            <a:endParaRPr lang="es-MX" sz="2000" dirty="0" smtClean="0">
              <a:latin typeface="Arial Black" pitchFamily="34" charset="0"/>
            </a:endParaRPr>
          </a:p>
        </p:txBody>
      </p:sp>
      <p:sp>
        <p:nvSpPr>
          <p:cNvPr id="18" name="Rectángulo 10"/>
          <p:cNvSpPr/>
          <p:nvPr/>
        </p:nvSpPr>
        <p:spPr>
          <a:xfrm>
            <a:off x="5343305" y="900386"/>
            <a:ext cx="158643" cy="941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pic>
        <p:nvPicPr>
          <p:cNvPr id="1030" name="Picture 6" descr="C:\Users\BECAS 3\AppData\Local\Microsoft\Windows\Temporary Internet Files\Content.IE5\91PAMXRL\Gymkana[1].JPG"/>
          <p:cNvPicPr>
            <a:picLocks noChangeAspect="1" noChangeArrowheads="1"/>
          </p:cNvPicPr>
          <p:nvPr/>
        </p:nvPicPr>
        <p:blipFill>
          <a:blip r:embed="rId4"/>
          <a:srcRect/>
          <a:stretch>
            <a:fillRect/>
          </a:stretch>
        </p:blipFill>
        <p:spPr bwMode="auto">
          <a:xfrm>
            <a:off x="3692403" y="3741686"/>
            <a:ext cx="4100493" cy="2850184"/>
          </a:xfrm>
          <a:prstGeom prst="rect">
            <a:avLst/>
          </a:prstGeom>
          <a:noFill/>
        </p:spPr>
      </p:pic>
      <p:sp>
        <p:nvSpPr>
          <p:cNvPr id="7" name="6 CuadroTexto"/>
          <p:cNvSpPr txBox="1"/>
          <p:nvPr/>
        </p:nvSpPr>
        <p:spPr>
          <a:xfrm>
            <a:off x="1531345" y="6301648"/>
            <a:ext cx="2161058" cy="523220"/>
          </a:xfrm>
          <a:prstGeom prst="rect">
            <a:avLst/>
          </a:prstGeom>
          <a:noFill/>
        </p:spPr>
        <p:txBody>
          <a:bodyPr wrap="square" rtlCol="0">
            <a:spAutoFit/>
          </a:bodyPr>
          <a:lstStyle/>
          <a:p>
            <a:r>
              <a:rPr lang="es-ES" sz="1000" dirty="0" smtClean="0"/>
              <a:t>Imagen  prediseñada de office Online</a:t>
            </a:r>
            <a:endParaRPr lang="es-MX" sz="1000" dirty="0" smtClean="0"/>
          </a:p>
          <a:p>
            <a:endParaRPr lang="es-MX" dirty="0"/>
          </a:p>
        </p:txBody>
      </p:sp>
    </p:spTree>
    <p:extLst>
      <p:ext uri="{BB962C8B-B14F-4D97-AF65-F5344CB8AC3E}">
        <p14:creationId xmlns="" xmlns:p14="http://schemas.microsoft.com/office/powerpoint/2010/main" val="35684518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a:blip r:embed="rId3">
            <a:extLst>
              <a:ext uri="{28A0092B-C50C-407E-A947-70E740481C1C}">
                <a14:useLocalDpi xmlns="" xmlns:a14="http://schemas.microsoft.com/office/drawing/2010/main" val="0"/>
              </a:ext>
            </a:extLst>
          </a:blip>
          <a:stretch>
            <a:fillRect/>
          </a:stretch>
        </p:blipFill>
        <p:spPr>
          <a:xfrm>
            <a:off x="0" y="0"/>
            <a:ext cx="9144000" cy="6858000"/>
          </a:xfrm>
          <a:prstGeom prst="rect">
            <a:avLst/>
          </a:prstGeom>
        </p:spPr>
      </p:pic>
      <p:pic>
        <p:nvPicPr>
          <p:cNvPr id="6" name="Imagen 5"/>
          <p:cNvPicPr>
            <a:picLocks noChangeAspect="1"/>
          </p:cNvPicPr>
          <p:nvPr/>
        </p:nvPicPr>
        <p:blipFill>
          <a:blip r:embed="rId4"/>
          <a:stretch>
            <a:fillRect/>
          </a:stretch>
        </p:blipFill>
        <p:spPr>
          <a:xfrm>
            <a:off x="8197041" y="585788"/>
            <a:ext cx="818372" cy="576148"/>
          </a:xfrm>
          <a:prstGeom prst="rect">
            <a:avLst/>
          </a:prstGeom>
        </p:spPr>
      </p:pic>
      <p:sp>
        <p:nvSpPr>
          <p:cNvPr id="5" name="CuadroTexto 4"/>
          <p:cNvSpPr txBox="1"/>
          <p:nvPr/>
        </p:nvSpPr>
        <p:spPr>
          <a:xfrm>
            <a:off x="326908" y="-12911"/>
            <a:ext cx="7670679" cy="6986528"/>
          </a:xfrm>
          <a:prstGeom prst="rect">
            <a:avLst/>
          </a:prstGeom>
          <a:noFill/>
        </p:spPr>
        <p:txBody>
          <a:bodyPr wrap="square" rtlCol="0">
            <a:spAutoFit/>
          </a:bodyPr>
          <a:lstStyle/>
          <a:p>
            <a:r>
              <a:rPr lang="es-MX" sz="2800" b="1" cap="small" dirty="0" smtClean="0">
                <a:solidFill>
                  <a:schemeClr val="accent3">
                    <a:lumMod val="60000"/>
                    <a:lumOff val="40000"/>
                  </a:schemeClr>
                </a:solidFill>
                <a:latin typeface="Arial Black" pitchFamily="34" charset="0"/>
              </a:rPr>
              <a:t>REAFIRMO Y ORDENO</a:t>
            </a:r>
          </a:p>
          <a:p>
            <a:endParaRPr lang="es-ES" sz="2000" b="1" cap="small" dirty="0" smtClean="0">
              <a:solidFill>
                <a:srgbClr val="FF0000"/>
              </a:solidFill>
            </a:endParaRPr>
          </a:p>
          <a:p>
            <a:pPr algn="just"/>
            <a:r>
              <a:rPr lang="es-MX" sz="2000" dirty="0" smtClean="0"/>
              <a:t>La competición promueve que sólo algunas personas se beneficien, lo que provoca exclusión y bajo rendimiento académico. La colaboración favorece la convivencia y el aprendizaje porque busca desarrollar la confianza y no dar cabida a la descalificación. Desarrollar ambientes cooperativos que favorezcan la convivencia implica reconocer las metas comunes, trabajar la comunicación, tomar en cuenta los puntos de vista de las personas y reconocer que todas tienen capacidades y pueden aportar, en la medida de sus circunstancias, al trabajo en equipo. </a:t>
            </a:r>
          </a:p>
          <a:p>
            <a:pPr algn="just"/>
            <a:endParaRPr lang="es-ES" sz="2000" b="1" cap="small" dirty="0" smtClean="0">
              <a:solidFill>
                <a:schemeClr val="accent3">
                  <a:lumMod val="60000"/>
                  <a:lumOff val="40000"/>
                </a:schemeClr>
              </a:solidFill>
            </a:endParaRPr>
          </a:p>
          <a:p>
            <a:pPr algn="just"/>
            <a:r>
              <a:rPr lang="es-ES" sz="2000" b="1" cap="small" dirty="0" smtClean="0">
                <a:solidFill>
                  <a:schemeClr val="accent3">
                    <a:lumMod val="60000"/>
                    <a:lumOff val="40000"/>
                  </a:schemeClr>
                </a:solidFill>
              </a:rPr>
              <a:t>CONCEPTO CLAVE</a:t>
            </a:r>
          </a:p>
          <a:p>
            <a:pPr algn="just"/>
            <a:r>
              <a:rPr lang="es-MX" sz="2000" dirty="0" smtClean="0"/>
              <a:t>Convivencia escolar: Es el clima que se vive en la escuela como resultado de las relaciones entre todos los miembros de la comunidad. En este contexto, es importante resaltar que lo deseable es que el clima sea de confianza, constructivo, incluyente y pacífico</a:t>
            </a:r>
          </a:p>
          <a:p>
            <a:pPr algn="just"/>
            <a:r>
              <a:rPr lang="es-ES" sz="2000" b="1" cap="small" dirty="0" smtClean="0">
                <a:solidFill>
                  <a:schemeClr val="accent3">
                    <a:lumMod val="60000"/>
                    <a:lumOff val="40000"/>
                  </a:schemeClr>
                </a:solidFill>
              </a:rPr>
              <a:t>GLOSARIO</a:t>
            </a:r>
          </a:p>
          <a:p>
            <a:pPr algn="just"/>
            <a:r>
              <a:rPr lang="es-MX" sz="2000" dirty="0" smtClean="0"/>
              <a:t>Rendimiento académico: Se refiere al desarrollo de nociones, habilidades y actitudes de los estudiantes respecto a los objetivos y aprendizajes esperados para el contenido disciplinar y la convivencia en la escuela. </a:t>
            </a:r>
            <a:endParaRPr lang="es-ES" sz="2000" b="1" cap="small" dirty="0" smtClean="0">
              <a:solidFill>
                <a:srgbClr val="FF0000"/>
              </a:solidFill>
            </a:endParaRPr>
          </a:p>
          <a:p>
            <a:pPr algn="just"/>
            <a:endParaRPr lang="es-ES" sz="2000" b="1" cap="small" dirty="0" smtClean="0">
              <a:solidFill>
                <a:srgbClr val="FF0000"/>
              </a:solidFill>
            </a:endParaRPr>
          </a:p>
        </p:txBody>
      </p:sp>
    </p:spTree>
    <p:extLst>
      <p:ext uri="{BB962C8B-B14F-4D97-AF65-F5344CB8AC3E}">
        <p14:creationId xmlns="" xmlns:p14="http://schemas.microsoft.com/office/powerpoint/2010/main" val="35684518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8">
            <a:extLst>
              <a:ext uri="{FF2B5EF4-FFF2-40B4-BE49-F238E27FC236}">
                <a16:creationId xmlns="" xmlns:a16="http://schemas.microsoft.com/office/drawing/2014/main" id="{AD660D75-67BB-664B-BFD1-C1277D46D824}"/>
              </a:ext>
            </a:extLst>
          </p:cNvPr>
          <p:cNvSpPr/>
          <p:nvPr/>
        </p:nvSpPr>
        <p:spPr>
          <a:xfrm>
            <a:off x="838200" y="-7257"/>
            <a:ext cx="2362200" cy="381000"/>
          </a:xfrm>
          <a:custGeom>
            <a:avLst/>
            <a:gdLst/>
            <a:ahLst/>
            <a:cxnLst/>
            <a:rect l="l" t="t" r="r" b="b"/>
            <a:pathLst>
              <a:path w="2479675" h="1566545">
                <a:moveTo>
                  <a:pt x="0" y="1565998"/>
                </a:moveTo>
                <a:lnTo>
                  <a:pt x="2479332" y="1565998"/>
                </a:lnTo>
                <a:lnTo>
                  <a:pt x="2479332" y="0"/>
                </a:lnTo>
                <a:lnTo>
                  <a:pt x="0" y="0"/>
                </a:lnTo>
                <a:lnTo>
                  <a:pt x="0" y="1565998"/>
                </a:lnTo>
                <a:close/>
              </a:path>
            </a:pathLst>
          </a:custGeom>
          <a:solidFill>
            <a:schemeClr val="accent6">
              <a:lumMod val="75000"/>
            </a:schemeClr>
          </a:solidFill>
        </p:spPr>
        <p:txBody>
          <a:bodyPr wrap="square" lIns="0" tIns="0" rIns="0" bIns="0" rtlCol="0"/>
          <a:lstStyle/>
          <a:p>
            <a:endParaRPr sz="1900"/>
          </a:p>
        </p:txBody>
      </p:sp>
      <p:sp>
        <p:nvSpPr>
          <p:cNvPr id="3" name="object 8">
            <a:extLst>
              <a:ext uri="{FF2B5EF4-FFF2-40B4-BE49-F238E27FC236}">
                <a16:creationId xmlns="" xmlns:a16="http://schemas.microsoft.com/office/drawing/2014/main" id="{E1C22324-154A-D94C-B08B-1ECFD16FE7E3}"/>
              </a:ext>
            </a:extLst>
          </p:cNvPr>
          <p:cNvSpPr/>
          <p:nvPr/>
        </p:nvSpPr>
        <p:spPr>
          <a:xfrm>
            <a:off x="6281057" y="6495143"/>
            <a:ext cx="2362200" cy="381000"/>
          </a:xfrm>
          <a:custGeom>
            <a:avLst/>
            <a:gdLst/>
            <a:ahLst/>
            <a:cxnLst/>
            <a:rect l="l" t="t" r="r" b="b"/>
            <a:pathLst>
              <a:path w="2479675" h="1566545">
                <a:moveTo>
                  <a:pt x="0" y="1565998"/>
                </a:moveTo>
                <a:lnTo>
                  <a:pt x="2479332" y="1565998"/>
                </a:lnTo>
                <a:lnTo>
                  <a:pt x="2479332" y="0"/>
                </a:lnTo>
                <a:lnTo>
                  <a:pt x="0" y="0"/>
                </a:lnTo>
                <a:lnTo>
                  <a:pt x="0" y="1565998"/>
                </a:lnTo>
                <a:close/>
              </a:path>
            </a:pathLst>
          </a:custGeom>
          <a:solidFill>
            <a:schemeClr val="accent3">
              <a:lumMod val="60000"/>
              <a:lumOff val="40000"/>
            </a:schemeClr>
          </a:solidFill>
        </p:spPr>
        <p:txBody>
          <a:bodyPr wrap="square" lIns="0" tIns="0" rIns="0" bIns="0" rtlCol="0"/>
          <a:lstStyle/>
          <a:p>
            <a:endParaRPr sz="1900"/>
          </a:p>
        </p:txBody>
      </p:sp>
      <p:sp>
        <p:nvSpPr>
          <p:cNvPr id="4" name="object 9">
            <a:extLst>
              <a:ext uri="{FF2B5EF4-FFF2-40B4-BE49-F238E27FC236}">
                <a16:creationId xmlns="" xmlns:a16="http://schemas.microsoft.com/office/drawing/2014/main" id="{442181FA-95F4-AD46-A6C4-B05EF93DD585}"/>
              </a:ext>
            </a:extLst>
          </p:cNvPr>
          <p:cNvSpPr/>
          <p:nvPr/>
        </p:nvSpPr>
        <p:spPr>
          <a:xfrm>
            <a:off x="685800" y="533400"/>
            <a:ext cx="7634507" cy="5055208"/>
          </a:xfrm>
          <a:custGeom>
            <a:avLst/>
            <a:gdLst/>
            <a:ahLst/>
            <a:cxnLst/>
            <a:rect l="l" t="t" r="r" b="b"/>
            <a:pathLst>
              <a:path w="2256154" h="3878579">
                <a:moveTo>
                  <a:pt x="0" y="3878148"/>
                </a:moveTo>
                <a:lnTo>
                  <a:pt x="2256002" y="3878148"/>
                </a:lnTo>
                <a:lnTo>
                  <a:pt x="2256002" y="0"/>
                </a:lnTo>
                <a:lnTo>
                  <a:pt x="0" y="0"/>
                </a:lnTo>
                <a:lnTo>
                  <a:pt x="0" y="3878148"/>
                </a:lnTo>
                <a:close/>
              </a:path>
            </a:pathLst>
          </a:custGeom>
          <a:solidFill>
            <a:schemeClr val="bg1">
              <a:lumMod val="85000"/>
            </a:schemeClr>
          </a:solidFill>
        </p:spPr>
        <p:txBody>
          <a:bodyPr wrap="square" lIns="0" tIns="0" rIns="0" bIns="0" rtlCol="0"/>
          <a:lstStyle/>
          <a:p>
            <a:endParaRPr sz="1900"/>
          </a:p>
        </p:txBody>
      </p:sp>
      <p:sp>
        <p:nvSpPr>
          <p:cNvPr id="5" name="object 10">
            <a:extLst>
              <a:ext uri="{FF2B5EF4-FFF2-40B4-BE49-F238E27FC236}">
                <a16:creationId xmlns="" xmlns:a16="http://schemas.microsoft.com/office/drawing/2014/main" id="{29700AC3-8E6B-3242-A3F9-D407FB9AF115}"/>
              </a:ext>
            </a:extLst>
          </p:cNvPr>
          <p:cNvSpPr/>
          <p:nvPr/>
        </p:nvSpPr>
        <p:spPr>
          <a:xfrm>
            <a:off x="685800" y="0"/>
            <a:ext cx="7634514" cy="464335"/>
          </a:xfrm>
          <a:custGeom>
            <a:avLst/>
            <a:gdLst/>
            <a:ahLst/>
            <a:cxnLst/>
            <a:rect l="l" t="t" r="r" b="b"/>
            <a:pathLst>
              <a:path w="2256154" h="318134">
                <a:moveTo>
                  <a:pt x="2116302" y="0"/>
                </a:moveTo>
                <a:lnTo>
                  <a:pt x="139700" y="0"/>
                </a:lnTo>
                <a:lnTo>
                  <a:pt x="58935" y="2182"/>
                </a:lnTo>
                <a:lnTo>
                  <a:pt x="17462" y="17462"/>
                </a:lnTo>
                <a:lnTo>
                  <a:pt x="2182" y="58935"/>
                </a:lnTo>
                <a:lnTo>
                  <a:pt x="0" y="139700"/>
                </a:lnTo>
                <a:lnTo>
                  <a:pt x="0" y="317804"/>
                </a:lnTo>
                <a:lnTo>
                  <a:pt x="2256002" y="317804"/>
                </a:lnTo>
                <a:lnTo>
                  <a:pt x="2256002" y="139700"/>
                </a:lnTo>
                <a:lnTo>
                  <a:pt x="2253819" y="58935"/>
                </a:lnTo>
                <a:lnTo>
                  <a:pt x="2238540" y="17462"/>
                </a:lnTo>
                <a:lnTo>
                  <a:pt x="2197066" y="2182"/>
                </a:lnTo>
                <a:lnTo>
                  <a:pt x="2116302" y="0"/>
                </a:lnTo>
                <a:close/>
              </a:path>
            </a:pathLst>
          </a:custGeom>
          <a:solidFill>
            <a:schemeClr val="accent3">
              <a:lumMod val="75000"/>
            </a:schemeClr>
          </a:solidFill>
        </p:spPr>
        <p:txBody>
          <a:bodyPr wrap="square" lIns="0" tIns="0" rIns="0" bIns="0" rtlCol="0"/>
          <a:lstStyle/>
          <a:p>
            <a:endParaRPr sz="1900"/>
          </a:p>
        </p:txBody>
      </p:sp>
      <p:sp>
        <p:nvSpPr>
          <p:cNvPr id="6" name="object 34">
            <a:extLst>
              <a:ext uri="{FF2B5EF4-FFF2-40B4-BE49-F238E27FC236}">
                <a16:creationId xmlns="" xmlns:a16="http://schemas.microsoft.com/office/drawing/2014/main" id="{E754D0E2-1A68-F040-940E-A10FFF65897C}"/>
              </a:ext>
            </a:extLst>
          </p:cNvPr>
          <p:cNvSpPr txBox="1"/>
          <p:nvPr/>
        </p:nvSpPr>
        <p:spPr>
          <a:xfrm>
            <a:off x="943708" y="-76200"/>
            <a:ext cx="5147383" cy="445974"/>
          </a:xfrm>
          <a:prstGeom prst="rect">
            <a:avLst/>
          </a:prstGeom>
        </p:spPr>
        <p:txBody>
          <a:bodyPr vert="horz" wrap="square" lIns="0" tIns="14941" rIns="0" bIns="0" rtlCol="0">
            <a:spAutoFit/>
          </a:bodyPr>
          <a:lstStyle/>
          <a:p>
            <a:pPr marL="14941">
              <a:spcBef>
                <a:spcPts val="117"/>
              </a:spcBef>
            </a:pPr>
            <a:r>
              <a:rPr lang="es-ES" sz="2800" b="1" spc="-5" dirty="0" smtClean="0">
                <a:solidFill>
                  <a:srgbClr val="FFFFFF"/>
                </a:solidFill>
                <a:latin typeface="Soberana Sans"/>
                <a:cs typeface="Soberana Sans"/>
              </a:rPr>
              <a:t>Para tu vida diaria</a:t>
            </a:r>
            <a:endParaRPr sz="2800" dirty="0">
              <a:latin typeface="Soberana Sans"/>
              <a:cs typeface="Soberana Sans"/>
            </a:endParaRPr>
          </a:p>
        </p:txBody>
      </p:sp>
      <p:sp>
        <p:nvSpPr>
          <p:cNvPr id="7" name="object 35">
            <a:extLst>
              <a:ext uri="{FF2B5EF4-FFF2-40B4-BE49-F238E27FC236}">
                <a16:creationId xmlns="" xmlns:a16="http://schemas.microsoft.com/office/drawing/2014/main" id="{7AA2F7C0-3915-F041-9113-36F645B9863A}"/>
              </a:ext>
            </a:extLst>
          </p:cNvPr>
          <p:cNvSpPr txBox="1"/>
          <p:nvPr/>
        </p:nvSpPr>
        <p:spPr>
          <a:xfrm>
            <a:off x="228600" y="457200"/>
            <a:ext cx="8534400" cy="6098351"/>
          </a:xfrm>
          <a:prstGeom prst="rect">
            <a:avLst/>
          </a:prstGeom>
        </p:spPr>
        <p:txBody>
          <a:bodyPr vert="horz" wrap="square" lIns="0" tIns="62753" rIns="0" bIns="0" rtlCol="0">
            <a:spAutoFit/>
          </a:bodyPr>
          <a:lstStyle/>
          <a:p>
            <a:pPr marR="5080" algn="just">
              <a:spcBef>
                <a:spcPts val="100"/>
              </a:spcBef>
            </a:pPr>
            <a:r>
              <a:rPr lang="es-MX" sz="2800" dirty="0" smtClean="0"/>
              <a:t>Identifica en tu escuela y en tu familia las actitudes que favorecen tu rendimiento académico y lo que pueden hacer para que sientas apoyo para aprender mejor. En un ambiente de confianza y respeto donde todas las personas se aceptan como son, frecuentemente el rendimiento académico aumenta.</a:t>
            </a:r>
          </a:p>
          <a:p>
            <a:pPr marR="5080" algn="just">
              <a:spcBef>
                <a:spcPts val="100"/>
              </a:spcBef>
            </a:pPr>
            <a:endParaRPr lang="es-ES" sz="2800" dirty="0" smtClean="0"/>
          </a:p>
          <a:p>
            <a:pPr marR="5080" algn="just">
              <a:spcBef>
                <a:spcPts val="100"/>
              </a:spcBef>
            </a:pPr>
            <a:endParaRPr lang="es-MX" sz="2400" dirty="0" smtClean="0"/>
          </a:p>
          <a:p>
            <a:pPr marR="5080">
              <a:spcBef>
                <a:spcPts val="100"/>
              </a:spcBef>
            </a:pPr>
            <a:endParaRPr lang="es-MX" sz="2400" dirty="0" smtClean="0"/>
          </a:p>
          <a:p>
            <a:pPr marR="5080">
              <a:spcBef>
                <a:spcPts val="100"/>
              </a:spcBef>
            </a:pPr>
            <a:endParaRPr lang="es-MX" sz="2400" dirty="0" smtClean="0"/>
          </a:p>
          <a:p>
            <a:pPr marR="5080">
              <a:spcBef>
                <a:spcPts val="100"/>
              </a:spcBef>
            </a:pPr>
            <a:r>
              <a:rPr lang="es-MX" sz="2400" dirty="0" smtClean="0"/>
              <a:t>Te recomendamos ver la película de ficción “</a:t>
            </a:r>
            <a:r>
              <a:rPr lang="es-MX" sz="2400" dirty="0" err="1" smtClean="0"/>
              <a:t>Matilda</a:t>
            </a:r>
            <a:r>
              <a:rPr lang="es-MX" sz="2400" dirty="0" smtClean="0"/>
              <a:t>” (Danny </a:t>
            </a:r>
            <a:r>
              <a:rPr lang="es-MX" sz="2400" dirty="0" err="1" smtClean="0"/>
              <a:t>DeVito</a:t>
            </a:r>
            <a:r>
              <a:rPr lang="es-MX" sz="2400" dirty="0" smtClean="0"/>
              <a:t>, 1996), en la que se muestran, de manera opuesta, dos escenarios de apoyo y obstaculización del rendimiento escolar de la protagonista. Puedes consultar el </a:t>
            </a:r>
            <a:r>
              <a:rPr lang="es-MX" sz="2400" dirty="0" err="1" smtClean="0"/>
              <a:t>trailer</a:t>
            </a:r>
            <a:r>
              <a:rPr lang="es-MX" sz="2400" dirty="0" smtClean="0"/>
              <a:t> en https://www.youtube. </a:t>
            </a:r>
            <a:r>
              <a:rPr lang="es-MX" sz="2400" dirty="0" err="1" smtClean="0"/>
              <a:t>com</a:t>
            </a:r>
            <a:r>
              <a:rPr lang="es-MX" sz="2400" dirty="0" smtClean="0"/>
              <a:t>/</a:t>
            </a:r>
            <a:r>
              <a:rPr lang="es-MX" sz="2400" dirty="0" err="1" smtClean="0"/>
              <a:t>watch?v</a:t>
            </a:r>
            <a:r>
              <a:rPr lang="es-MX" sz="2400" dirty="0" smtClean="0"/>
              <a:t>=iNa0VTDQsX0</a:t>
            </a:r>
            <a:endParaRPr lang="en-US" sz="2400" b="1" i="1" spc="-15" dirty="0">
              <a:latin typeface="Soberana Sans" panose="02000000000000000000" pitchFamily="2" charset="77"/>
              <a:cs typeface="Soberana Sans"/>
            </a:endParaRPr>
          </a:p>
        </p:txBody>
      </p:sp>
      <p:sp>
        <p:nvSpPr>
          <p:cNvPr id="9" name="object 10">
            <a:extLst>
              <a:ext uri="{FF2B5EF4-FFF2-40B4-BE49-F238E27FC236}">
                <a16:creationId xmlns="" xmlns:a16="http://schemas.microsoft.com/office/drawing/2014/main" id="{29700AC3-8E6B-3242-A3F9-D407FB9AF115}"/>
              </a:ext>
            </a:extLst>
          </p:cNvPr>
          <p:cNvSpPr/>
          <p:nvPr/>
        </p:nvSpPr>
        <p:spPr>
          <a:xfrm>
            <a:off x="228600" y="3869435"/>
            <a:ext cx="7634514" cy="464335"/>
          </a:xfrm>
          <a:custGeom>
            <a:avLst/>
            <a:gdLst/>
            <a:ahLst/>
            <a:cxnLst/>
            <a:rect l="l" t="t" r="r" b="b"/>
            <a:pathLst>
              <a:path w="2256154" h="318134">
                <a:moveTo>
                  <a:pt x="2116302" y="0"/>
                </a:moveTo>
                <a:lnTo>
                  <a:pt x="139700" y="0"/>
                </a:lnTo>
                <a:lnTo>
                  <a:pt x="58935" y="2182"/>
                </a:lnTo>
                <a:lnTo>
                  <a:pt x="17462" y="17462"/>
                </a:lnTo>
                <a:lnTo>
                  <a:pt x="2182" y="58935"/>
                </a:lnTo>
                <a:lnTo>
                  <a:pt x="0" y="139700"/>
                </a:lnTo>
                <a:lnTo>
                  <a:pt x="0" y="317804"/>
                </a:lnTo>
                <a:lnTo>
                  <a:pt x="2256002" y="317804"/>
                </a:lnTo>
                <a:lnTo>
                  <a:pt x="2256002" y="139700"/>
                </a:lnTo>
                <a:lnTo>
                  <a:pt x="2253819" y="58935"/>
                </a:lnTo>
                <a:lnTo>
                  <a:pt x="2238540" y="17462"/>
                </a:lnTo>
                <a:lnTo>
                  <a:pt x="2197066" y="2182"/>
                </a:lnTo>
                <a:lnTo>
                  <a:pt x="2116302" y="0"/>
                </a:lnTo>
                <a:close/>
              </a:path>
            </a:pathLst>
          </a:custGeom>
          <a:solidFill>
            <a:schemeClr val="accent3">
              <a:lumMod val="75000"/>
            </a:schemeClr>
          </a:solidFill>
        </p:spPr>
        <p:txBody>
          <a:bodyPr wrap="square" lIns="0" tIns="0" rIns="0" bIns="0" rtlCol="0"/>
          <a:lstStyle/>
          <a:p>
            <a:pPr marL="14941" algn="r">
              <a:spcBef>
                <a:spcPts val="117"/>
              </a:spcBef>
            </a:pPr>
            <a:r>
              <a:rPr lang="es-ES" sz="2400" b="1" spc="-5" dirty="0" smtClean="0">
                <a:solidFill>
                  <a:srgbClr val="FFFFFF"/>
                </a:solidFill>
                <a:latin typeface="Soberana Sans"/>
                <a:cs typeface="Soberana Sans"/>
              </a:rPr>
              <a:t>¿Quieres saber más?</a:t>
            </a:r>
            <a:endParaRPr lang="es-ES" sz="2400" dirty="0">
              <a:latin typeface="Soberana Sans"/>
              <a:cs typeface="Soberana Sans"/>
            </a:endParaRPr>
          </a:p>
        </p:txBody>
      </p:sp>
    </p:spTree>
    <p:extLst>
      <p:ext uri="{BB962C8B-B14F-4D97-AF65-F5344CB8AC3E}">
        <p14:creationId xmlns="" xmlns:p14="http://schemas.microsoft.com/office/powerpoint/2010/main" val="23487803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8">
            <a:extLst>
              <a:ext uri="{FF2B5EF4-FFF2-40B4-BE49-F238E27FC236}">
                <a16:creationId xmlns="" xmlns:a16="http://schemas.microsoft.com/office/drawing/2014/main" id="{AD660D75-67BB-664B-BFD1-C1277D46D824}"/>
              </a:ext>
            </a:extLst>
          </p:cNvPr>
          <p:cNvSpPr/>
          <p:nvPr/>
        </p:nvSpPr>
        <p:spPr>
          <a:xfrm>
            <a:off x="838200" y="-7257"/>
            <a:ext cx="2362200" cy="381000"/>
          </a:xfrm>
          <a:custGeom>
            <a:avLst/>
            <a:gdLst/>
            <a:ahLst/>
            <a:cxnLst/>
            <a:rect l="l" t="t" r="r" b="b"/>
            <a:pathLst>
              <a:path w="2479675" h="1566545">
                <a:moveTo>
                  <a:pt x="0" y="1565998"/>
                </a:moveTo>
                <a:lnTo>
                  <a:pt x="2479332" y="1565998"/>
                </a:lnTo>
                <a:lnTo>
                  <a:pt x="2479332" y="0"/>
                </a:lnTo>
                <a:lnTo>
                  <a:pt x="0" y="0"/>
                </a:lnTo>
                <a:lnTo>
                  <a:pt x="0" y="1565998"/>
                </a:lnTo>
                <a:close/>
              </a:path>
            </a:pathLst>
          </a:custGeom>
          <a:solidFill>
            <a:schemeClr val="accent6">
              <a:lumMod val="75000"/>
            </a:schemeClr>
          </a:solidFill>
        </p:spPr>
        <p:txBody>
          <a:bodyPr wrap="square" lIns="0" tIns="0" rIns="0" bIns="0" rtlCol="0"/>
          <a:lstStyle/>
          <a:p>
            <a:endParaRPr sz="1900"/>
          </a:p>
        </p:txBody>
      </p:sp>
      <p:sp>
        <p:nvSpPr>
          <p:cNvPr id="3" name="object 8">
            <a:extLst>
              <a:ext uri="{FF2B5EF4-FFF2-40B4-BE49-F238E27FC236}">
                <a16:creationId xmlns="" xmlns:a16="http://schemas.microsoft.com/office/drawing/2014/main" id="{E1C22324-154A-D94C-B08B-1ECFD16FE7E3}"/>
              </a:ext>
            </a:extLst>
          </p:cNvPr>
          <p:cNvSpPr/>
          <p:nvPr/>
        </p:nvSpPr>
        <p:spPr>
          <a:xfrm>
            <a:off x="6281057" y="6495143"/>
            <a:ext cx="2362200" cy="381000"/>
          </a:xfrm>
          <a:custGeom>
            <a:avLst/>
            <a:gdLst/>
            <a:ahLst/>
            <a:cxnLst/>
            <a:rect l="l" t="t" r="r" b="b"/>
            <a:pathLst>
              <a:path w="2479675" h="1566545">
                <a:moveTo>
                  <a:pt x="0" y="1565998"/>
                </a:moveTo>
                <a:lnTo>
                  <a:pt x="2479332" y="1565998"/>
                </a:lnTo>
                <a:lnTo>
                  <a:pt x="2479332" y="0"/>
                </a:lnTo>
                <a:lnTo>
                  <a:pt x="0" y="0"/>
                </a:lnTo>
                <a:lnTo>
                  <a:pt x="0" y="1565998"/>
                </a:lnTo>
                <a:close/>
              </a:path>
            </a:pathLst>
          </a:custGeom>
          <a:solidFill>
            <a:schemeClr val="accent3">
              <a:lumMod val="75000"/>
            </a:schemeClr>
          </a:solidFill>
        </p:spPr>
        <p:txBody>
          <a:bodyPr wrap="square" lIns="0" tIns="0" rIns="0" bIns="0" rtlCol="0"/>
          <a:lstStyle/>
          <a:p>
            <a:endParaRPr sz="1900"/>
          </a:p>
        </p:txBody>
      </p:sp>
      <p:sp>
        <p:nvSpPr>
          <p:cNvPr id="4" name="object 9">
            <a:extLst>
              <a:ext uri="{FF2B5EF4-FFF2-40B4-BE49-F238E27FC236}">
                <a16:creationId xmlns="" xmlns:a16="http://schemas.microsoft.com/office/drawing/2014/main" id="{442181FA-95F4-AD46-A6C4-B05EF93DD585}"/>
              </a:ext>
            </a:extLst>
          </p:cNvPr>
          <p:cNvSpPr/>
          <p:nvPr/>
        </p:nvSpPr>
        <p:spPr>
          <a:xfrm>
            <a:off x="0" y="533400"/>
            <a:ext cx="9144000" cy="6096000"/>
          </a:xfrm>
          <a:custGeom>
            <a:avLst/>
            <a:gdLst/>
            <a:ahLst/>
            <a:cxnLst/>
            <a:rect l="l" t="t" r="r" b="b"/>
            <a:pathLst>
              <a:path w="2256154" h="3878579">
                <a:moveTo>
                  <a:pt x="0" y="3878148"/>
                </a:moveTo>
                <a:lnTo>
                  <a:pt x="2256002" y="3878148"/>
                </a:lnTo>
                <a:lnTo>
                  <a:pt x="2256002" y="0"/>
                </a:lnTo>
                <a:lnTo>
                  <a:pt x="0" y="0"/>
                </a:lnTo>
                <a:lnTo>
                  <a:pt x="0" y="3878148"/>
                </a:lnTo>
                <a:close/>
              </a:path>
            </a:pathLst>
          </a:custGeom>
          <a:solidFill>
            <a:schemeClr val="bg1">
              <a:lumMod val="85000"/>
            </a:schemeClr>
          </a:solidFill>
        </p:spPr>
        <p:txBody>
          <a:bodyPr wrap="square" lIns="0" tIns="0" rIns="0" bIns="0" rtlCol="0"/>
          <a:lstStyle/>
          <a:p>
            <a:r>
              <a:rPr lang="es-MX" sz="2000" dirty="0" smtClean="0"/>
              <a:t>De acuerdo a las siguientes afirmaciones, seleccione la opción que refleje su opinión</a:t>
            </a:r>
            <a:endParaRPr sz="1900" dirty="0"/>
          </a:p>
        </p:txBody>
      </p:sp>
      <p:sp>
        <p:nvSpPr>
          <p:cNvPr id="5" name="object 10">
            <a:extLst>
              <a:ext uri="{FF2B5EF4-FFF2-40B4-BE49-F238E27FC236}">
                <a16:creationId xmlns="" xmlns:a16="http://schemas.microsoft.com/office/drawing/2014/main" id="{29700AC3-8E6B-3242-A3F9-D407FB9AF115}"/>
              </a:ext>
            </a:extLst>
          </p:cNvPr>
          <p:cNvSpPr/>
          <p:nvPr/>
        </p:nvSpPr>
        <p:spPr>
          <a:xfrm>
            <a:off x="685800" y="0"/>
            <a:ext cx="7634514" cy="464335"/>
          </a:xfrm>
          <a:custGeom>
            <a:avLst/>
            <a:gdLst/>
            <a:ahLst/>
            <a:cxnLst/>
            <a:rect l="l" t="t" r="r" b="b"/>
            <a:pathLst>
              <a:path w="2256154" h="318134">
                <a:moveTo>
                  <a:pt x="2116302" y="0"/>
                </a:moveTo>
                <a:lnTo>
                  <a:pt x="139700" y="0"/>
                </a:lnTo>
                <a:lnTo>
                  <a:pt x="58935" y="2182"/>
                </a:lnTo>
                <a:lnTo>
                  <a:pt x="17462" y="17462"/>
                </a:lnTo>
                <a:lnTo>
                  <a:pt x="2182" y="58935"/>
                </a:lnTo>
                <a:lnTo>
                  <a:pt x="0" y="139700"/>
                </a:lnTo>
                <a:lnTo>
                  <a:pt x="0" y="317804"/>
                </a:lnTo>
                <a:lnTo>
                  <a:pt x="2256002" y="317804"/>
                </a:lnTo>
                <a:lnTo>
                  <a:pt x="2256002" y="139700"/>
                </a:lnTo>
                <a:lnTo>
                  <a:pt x="2253819" y="58935"/>
                </a:lnTo>
                <a:lnTo>
                  <a:pt x="2238540" y="17462"/>
                </a:lnTo>
                <a:lnTo>
                  <a:pt x="2197066" y="2182"/>
                </a:lnTo>
                <a:lnTo>
                  <a:pt x="2116302" y="0"/>
                </a:lnTo>
                <a:close/>
              </a:path>
            </a:pathLst>
          </a:custGeom>
          <a:solidFill>
            <a:schemeClr val="accent3">
              <a:lumMod val="60000"/>
              <a:lumOff val="40000"/>
            </a:schemeClr>
          </a:solidFill>
        </p:spPr>
        <p:txBody>
          <a:bodyPr wrap="square" lIns="0" tIns="0" rIns="0" bIns="0" rtlCol="0"/>
          <a:lstStyle/>
          <a:p>
            <a:endParaRPr sz="1900"/>
          </a:p>
        </p:txBody>
      </p:sp>
      <p:sp>
        <p:nvSpPr>
          <p:cNvPr id="6" name="object 34">
            <a:extLst>
              <a:ext uri="{FF2B5EF4-FFF2-40B4-BE49-F238E27FC236}">
                <a16:creationId xmlns="" xmlns:a16="http://schemas.microsoft.com/office/drawing/2014/main" id="{E754D0E2-1A68-F040-940E-A10FFF65897C}"/>
              </a:ext>
            </a:extLst>
          </p:cNvPr>
          <p:cNvSpPr txBox="1"/>
          <p:nvPr/>
        </p:nvSpPr>
        <p:spPr>
          <a:xfrm>
            <a:off x="685800" y="-76200"/>
            <a:ext cx="7634514" cy="384419"/>
          </a:xfrm>
          <a:prstGeom prst="rect">
            <a:avLst/>
          </a:prstGeom>
        </p:spPr>
        <p:txBody>
          <a:bodyPr vert="horz" wrap="square" lIns="0" tIns="14941" rIns="0" bIns="0" rtlCol="0">
            <a:spAutoFit/>
          </a:bodyPr>
          <a:lstStyle/>
          <a:p>
            <a:pPr marL="14941">
              <a:spcBef>
                <a:spcPts val="117"/>
              </a:spcBef>
            </a:pPr>
            <a:r>
              <a:rPr lang="es-MX" sz="2400" b="1" spc="-5" dirty="0" smtClean="0">
                <a:solidFill>
                  <a:srgbClr val="FFFFFF"/>
                </a:solidFill>
                <a:latin typeface="Soberana Sans"/>
                <a:cs typeface="Soberana Sans"/>
              </a:rPr>
              <a:t>Evaluación de la sesión    Prepa:     Grupo:      Turno:</a:t>
            </a:r>
            <a:endParaRPr lang="es-MX" sz="2400" dirty="0">
              <a:latin typeface="Soberana Sans"/>
              <a:cs typeface="Soberana Sans"/>
            </a:endParaRPr>
          </a:p>
        </p:txBody>
      </p:sp>
      <p:graphicFrame>
        <p:nvGraphicFramePr>
          <p:cNvPr id="10" name="9 Tabla"/>
          <p:cNvGraphicFramePr>
            <a:graphicFrameLocks noGrp="1"/>
          </p:cNvGraphicFramePr>
          <p:nvPr/>
        </p:nvGraphicFramePr>
        <p:xfrm>
          <a:off x="0" y="914396"/>
          <a:ext cx="9144000" cy="5827560"/>
        </p:xfrm>
        <a:graphic>
          <a:graphicData uri="http://schemas.openxmlformats.org/drawingml/2006/table">
            <a:tbl>
              <a:tblPr firstRow="1" bandRow="1">
                <a:tableStyleId>{C083E6E3-FA7D-4D7B-A595-EF9225AFEA82}</a:tableStyleId>
              </a:tblPr>
              <a:tblGrid>
                <a:gridCol w="3429000"/>
                <a:gridCol w="1524000"/>
                <a:gridCol w="1219200"/>
                <a:gridCol w="838200"/>
                <a:gridCol w="914400"/>
                <a:gridCol w="1219200"/>
              </a:tblGrid>
              <a:tr h="561864">
                <a:tc>
                  <a:txBody>
                    <a:bodyPr/>
                    <a:lstStyle/>
                    <a:p>
                      <a:r>
                        <a:rPr lang="es-MX" dirty="0" smtClean="0"/>
                        <a:t>Rubro</a:t>
                      </a:r>
                      <a:endParaRPr lang="es-MX" dirty="0"/>
                    </a:p>
                  </a:txBody>
                  <a:tcPr/>
                </a:tc>
                <a:tc>
                  <a:txBody>
                    <a:bodyPr/>
                    <a:lstStyle/>
                    <a:p>
                      <a:r>
                        <a:rPr lang="es-MX" sz="1600" dirty="0" smtClean="0"/>
                        <a:t>Totalmente en desacuerdo</a:t>
                      </a:r>
                      <a:endParaRPr lang="es-MX" sz="1600" dirty="0"/>
                    </a:p>
                  </a:txBody>
                  <a:tcPr/>
                </a:tc>
                <a:tc>
                  <a:txBody>
                    <a:bodyPr/>
                    <a:lstStyle/>
                    <a:p>
                      <a:r>
                        <a:rPr lang="es-MX" sz="1600" dirty="0" smtClean="0"/>
                        <a:t>En desacuerdo</a:t>
                      </a:r>
                      <a:endParaRPr lang="es-MX" sz="1600" dirty="0"/>
                    </a:p>
                  </a:txBody>
                  <a:tcPr/>
                </a:tc>
                <a:tc>
                  <a:txBody>
                    <a:bodyPr/>
                    <a:lstStyle/>
                    <a:p>
                      <a:r>
                        <a:rPr lang="es-MX" sz="1600" dirty="0" smtClean="0"/>
                        <a:t>Neutral</a:t>
                      </a:r>
                      <a:endParaRPr lang="es-MX" sz="1600" dirty="0"/>
                    </a:p>
                  </a:txBody>
                  <a:tcPr/>
                </a:tc>
                <a:tc>
                  <a:txBody>
                    <a:bodyPr/>
                    <a:lstStyle/>
                    <a:p>
                      <a:r>
                        <a:rPr lang="es-MX" sz="1600" dirty="0" smtClean="0"/>
                        <a:t>De acuerdo</a:t>
                      </a:r>
                      <a:endParaRPr lang="es-MX" sz="1600" dirty="0"/>
                    </a:p>
                  </a:txBody>
                  <a:tcPr/>
                </a:tc>
                <a:tc>
                  <a:txBody>
                    <a:bodyPr/>
                    <a:lstStyle/>
                    <a:p>
                      <a:r>
                        <a:rPr lang="es-MX" sz="1600" dirty="0" smtClean="0"/>
                        <a:t>Totalmente de acuerdo</a:t>
                      </a:r>
                      <a:endParaRPr lang="es-MX" sz="1600" dirty="0"/>
                    </a:p>
                  </a:txBody>
                  <a:tcPr/>
                </a:tc>
              </a:tr>
              <a:tr h="981230">
                <a:tc>
                  <a:txBody>
                    <a:bodyPr/>
                    <a:lstStyle/>
                    <a:p>
                      <a:pPr algn="just"/>
                      <a:r>
                        <a:rPr lang="es-MX" sz="1600" dirty="0" smtClean="0"/>
                        <a:t>Al menos el 50% de estudiantes lograron reconocer características fundamentales para el fortalecimiento de la buena convivencia o el rendimiento académico dentro de su plantel, a partir de compartir una visión en común con sus compañeros.</a:t>
                      </a:r>
                      <a:endParaRPr lang="es-MX" sz="1600" dirty="0"/>
                    </a:p>
                  </a:txBody>
                  <a:tcPr/>
                </a:tc>
                <a:tc>
                  <a:txBody>
                    <a:bodyPr/>
                    <a:lstStyle/>
                    <a:p>
                      <a:endParaRPr lang="es-MX" dirty="0"/>
                    </a:p>
                  </a:txBody>
                  <a:tcPr/>
                </a:tc>
                <a:tc>
                  <a:txBody>
                    <a:bodyPr/>
                    <a:lstStyle/>
                    <a:p>
                      <a:endParaRPr lang="es-MX" dirty="0"/>
                    </a:p>
                  </a:txBody>
                  <a:tcPr/>
                </a:tc>
                <a:tc>
                  <a:txBody>
                    <a:bodyPr/>
                    <a:lstStyle/>
                    <a:p>
                      <a:endParaRPr lang="es-MX"/>
                    </a:p>
                  </a:txBody>
                  <a:tcPr/>
                </a:tc>
                <a:tc>
                  <a:txBody>
                    <a:bodyPr/>
                    <a:lstStyle/>
                    <a:p>
                      <a:endParaRPr lang="es-MX"/>
                    </a:p>
                  </a:txBody>
                  <a:tcPr/>
                </a:tc>
                <a:tc>
                  <a:txBody>
                    <a:bodyPr/>
                    <a:lstStyle/>
                    <a:p>
                      <a:endParaRPr lang="es-MX"/>
                    </a:p>
                  </a:txBody>
                  <a:tcPr/>
                </a:tc>
              </a:tr>
              <a:tr h="520000">
                <a:tc>
                  <a:txBody>
                    <a:bodyPr/>
                    <a:lstStyle/>
                    <a:p>
                      <a:r>
                        <a:rPr lang="es-MX" sz="1600" dirty="0" smtClean="0"/>
                        <a:t>Los estudiantes mostraron interés y se involucraron en la actividad.</a:t>
                      </a:r>
                      <a:endParaRPr lang="es-MX" sz="1600" dirty="0"/>
                    </a:p>
                  </a:txBody>
                  <a:tcPr/>
                </a:tc>
                <a:tc>
                  <a:txBody>
                    <a:bodyPr/>
                    <a:lstStyle/>
                    <a:p>
                      <a:endParaRPr lang="es-MX" dirty="0"/>
                    </a:p>
                  </a:txBody>
                  <a:tcPr/>
                </a:tc>
                <a:tc>
                  <a:txBody>
                    <a:bodyPr/>
                    <a:lstStyle/>
                    <a:p>
                      <a:endParaRPr lang="es-MX"/>
                    </a:p>
                  </a:txBody>
                  <a:tcPr/>
                </a:tc>
                <a:tc>
                  <a:txBody>
                    <a:bodyPr/>
                    <a:lstStyle/>
                    <a:p>
                      <a:endParaRPr lang="es-MX"/>
                    </a:p>
                  </a:txBody>
                  <a:tcPr/>
                </a:tc>
                <a:tc>
                  <a:txBody>
                    <a:bodyPr/>
                    <a:lstStyle/>
                    <a:p>
                      <a:endParaRPr lang="es-MX"/>
                    </a:p>
                  </a:txBody>
                  <a:tcPr/>
                </a:tc>
                <a:tc>
                  <a:txBody>
                    <a:bodyPr/>
                    <a:lstStyle/>
                    <a:p>
                      <a:endParaRPr lang="es-MX"/>
                    </a:p>
                  </a:txBody>
                  <a:tcPr/>
                </a:tc>
              </a:tr>
              <a:tr h="557825">
                <a:tc>
                  <a:txBody>
                    <a:bodyPr/>
                    <a:lstStyle/>
                    <a:p>
                      <a:r>
                        <a:rPr lang="es-MX" sz="1600" dirty="0" smtClean="0"/>
                        <a:t>Se logró un clima de confianza en el grupo.</a:t>
                      </a:r>
                      <a:endParaRPr lang="es-MX" sz="1600" dirty="0"/>
                    </a:p>
                  </a:txBody>
                  <a:tcPr/>
                </a:tc>
                <a:tc>
                  <a:txBody>
                    <a:bodyPr/>
                    <a:lstStyle/>
                    <a:p>
                      <a:endParaRPr lang="es-MX"/>
                    </a:p>
                  </a:txBody>
                  <a:tcPr/>
                </a:tc>
                <a:tc>
                  <a:txBody>
                    <a:bodyPr/>
                    <a:lstStyle/>
                    <a:p>
                      <a:endParaRPr lang="es-MX"/>
                    </a:p>
                  </a:txBody>
                  <a:tcPr/>
                </a:tc>
                <a:tc>
                  <a:txBody>
                    <a:bodyPr/>
                    <a:lstStyle/>
                    <a:p>
                      <a:endParaRPr lang="es-MX" dirty="0"/>
                    </a:p>
                  </a:txBody>
                  <a:tcPr/>
                </a:tc>
                <a:tc>
                  <a:txBody>
                    <a:bodyPr/>
                    <a:lstStyle/>
                    <a:p>
                      <a:endParaRPr lang="es-MX"/>
                    </a:p>
                  </a:txBody>
                  <a:tcPr/>
                </a:tc>
                <a:tc>
                  <a:txBody>
                    <a:bodyPr/>
                    <a:lstStyle/>
                    <a:p>
                      <a:endParaRPr lang="es-MX"/>
                    </a:p>
                  </a:txBody>
                  <a:tcPr/>
                </a:tc>
              </a:tr>
              <a:tr h="452430">
                <a:tc gridSpan="6">
                  <a:txBody>
                    <a:bodyPr/>
                    <a:lstStyle/>
                    <a:p>
                      <a:r>
                        <a:rPr lang="es-MX" sz="1600" dirty="0" smtClean="0"/>
                        <a:t>¿Qué funcionó bien y qué efectos positivos se observaron al realizar la actividad?</a:t>
                      </a:r>
                      <a:endParaRPr lang="es-MX" sz="1600" dirty="0"/>
                    </a:p>
                  </a:txBody>
                  <a:tcPr/>
                </a:tc>
                <a:tc hMerge="1">
                  <a:txBody>
                    <a:bodyPr/>
                    <a:lstStyle/>
                    <a:p>
                      <a:endParaRPr lang="es-MX" dirty="0"/>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r>
              <a:tr h="528810">
                <a:tc gridSpan="6">
                  <a:txBody>
                    <a:bodyPr/>
                    <a:lstStyle/>
                    <a:p>
                      <a:r>
                        <a:rPr lang="es-MX" sz="1600" dirty="0" smtClean="0"/>
                        <a:t>Descripción de dificultades y áreas de oportunidad</a:t>
                      </a:r>
                      <a:endParaRPr lang="es-MX" sz="1600" dirty="0"/>
                    </a:p>
                  </a:txBody>
                  <a:tcPr/>
                </a:tc>
                <a:tc hMerge="1">
                  <a:txBody>
                    <a:bodyPr/>
                    <a:lstStyle/>
                    <a:p>
                      <a:endParaRPr lang="es-MX" dirty="0"/>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r>
              <a:tr h="766586">
                <a:tc gridSpan="6">
                  <a:txBody>
                    <a:bodyPr/>
                    <a:lstStyle/>
                    <a:p>
                      <a:r>
                        <a:rPr lang="es-MX" sz="1600" dirty="0" smtClean="0"/>
                        <a:t>¿Qué alumnos no</a:t>
                      </a:r>
                      <a:r>
                        <a:rPr lang="es-MX" sz="1600" baseline="0" dirty="0" smtClean="0"/>
                        <a:t> realiz</a:t>
                      </a:r>
                      <a:r>
                        <a:rPr lang="es-MX" sz="1600" dirty="0" smtClean="0"/>
                        <a:t>aron la actividad? </a:t>
                      </a:r>
                    </a:p>
                    <a:p>
                      <a:r>
                        <a:rPr lang="es-ES" sz="1600" dirty="0" smtClean="0"/>
                        <a:t>1.</a:t>
                      </a:r>
                    </a:p>
                    <a:p>
                      <a:r>
                        <a:rPr lang="es-ES" sz="1600" dirty="0" smtClean="0"/>
                        <a:t>2.</a:t>
                      </a:r>
                    </a:p>
                    <a:p>
                      <a:r>
                        <a:rPr lang="es-ES" sz="1600" dirty="0" smtClean="0"/>
                        <a:t>3.</a:t>
                      </a:r>
                    </a:p>
                    <a:p>
                      <a:r>
                        <a:rPr lang="es-ES" sz="1600" dirty="0" smtClean="0"/>
                        <a:t>4.</a:t>
                      </a:r>
                      <a:endParaRPr lang="es-MX" sz="1600" dirty="0"/>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dirty="0"/>
                    </a:p>
                  </a:txBody>
                  <a:tcPr/>
                </a:tc>
              </a:tr>
            </a:tbl>
          </a:graphicData>
        </a:graphic>
      </p:graphicFrame>
    </p:spTree>
    <p:extLst>
      <p:ext uri="{BB962C8B-B14F-4D97-AF65-F5344CB8AC3E}">
        <p14:creationId xmlns="" xmlns:p14="http://schemas.microsoft.com/office/powerpoint/2010/main" val="23487803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7">
            <a:extLst>
              <a:ext uri="{FF2B5EF4-FFF2-40B4-BE49-F238E27FC236}">
                <a16:creationId xmlns="" xmlns:a16="http://schemas.microsoft.com/office/drawing/2014/main" id="{562E1E49-7DFD-CD4A-BF9B-ACD78050E875}"/>
              </a:ext>
            </a:extLst>
          </p:cNvPr>
          <p:cNvPicPr>
            <a:picLocks noChangeAspect="1"/>
          </p:cNvPicPr>
          <p:nvPr/>
        </p:nvPicPr>
        <p:blipFill>
          <a:blip r:embed="rId2" cstate="print"/>
          <a:stretch>
            <a:fillRect/>
          </a:stretch>
        </p:blipFill>
        <p:spPr>
          <a:xfrm>
            <a:off x="7467772" y="228600"/>
            <a:ext cx="914400" cy="914400"/>
          </a:xfrm>
          <a:prstGeom prst="rect">
            <a:avLst/>
          </a:prstGeom>
        </p:spPr>
      </p:pic>
      <p:sp>
        <p:nvSpPr>
          <p:cNvPr id="17" name="Rectangle 8">
            <a:extLst>
              <a:ext uri="{FF2B5EF4-FFF2-40B4-BE49-F238E27FC236}">
                <a16:creationId xmlns="" xmlns:a16="http://schemas.microsoft.com/office/drawing/2014/main" id="{D0AED072-3FD6-894E-BD91-3688E04E582E}"/>
              </a:ext>
            </a:extLst>
          </p:cNvPr>
          <p:cNvSpPr/>
          <p:nvPr/>
        </p:nvSpPr>
        <p:spPr>
          <a:xfrm>
            <a:off x="7348061" y="1164771"/>
            <a:ext cx="1035220" cy="477054"/>
          </a:xfrm>
          <a:prstGeom prst="rect">
            <a:avLst/>
          </a:prstGeom>
        </p:spPr>
        <p:txBody>
          <a:bodyPr wrap="none">
            <a:spAutoFit/>
          </a:bodyPr>
          <a:lstStyle/>
          <a:p>
            <a:pPr marL="14941">
              <a:spcBef>
                <a:spcPts val="447"/>
              </a:spcBef>
            </a:pPr>
            <a:r>
              <a:rPr lang="en-US" sz="2500" b="1" spc="-5" dirty="0">
                <a:solidFill>
                  <a:srgbClr val="004A81"/>
                </a:solidFill>
                <a:latin typeface="Soberana Sans"/>
                <a:cs typeface="Soberana Sans"/>
              </a:rPr>
              <a:t>3</a:t>
            </a:r>
            <a:r>
              <a:rPr lang="en-US" sz="2500" b="1" spc="-5" dirty="0" smtClean="0">
                <a:solidFill>
                  <a:srgbClr val="004A81"/>
                </a:solidFill>
                <a:latin typeface="Soberana Sans"/>
                <a:cs typeface="Soberana Sans"/>
              </a:rPr>
              <a:t> </a:t>
            </a:r>
            <a:r>
              <a:rPr lang="en-US" sz="2500" b="1" spc="-5" dirty="0">
                <a:solidFill>
                  <a:srgbClr val="004A81"/>
                </a:solidFill>
                <a:latin typeface="Soberana Sans"/>
                <a:cs typeface="Soberana Sans"/>
              </a:rPr>
              <a:t>min</a:t>
            </a:r>
            <a:endParaRPr lang="en-US" sz="2500" dirty="0">
              <a:solidFill>
                <a:srgbClr val="004A81"/>
              </a:solidFill>
              <a:latin typeface="Soberana Sans"/>
              <a:cs typeface="Soberana Sans"/>
            </a:endParaRPr>
          </a:p>
        </p:txBody>
      </p:sp>
      <p:sp>
        <p:nvSpPr>
          <p:cNvPr id="18" name="object 8">
            <a:extLst>
              <a:ext uri="{FF2B5EF4-FFF2-40B4-BE49-F238E27FC236}">
                <a16:creationId xmlns="" xmlns:a16="http://schemas.microsoft.com/office/drawing/2014/main" id="{1C06EEA0-4EF7-A444-9B22-8213EC8E3D7B}"/>
              </a:ext>
            </a:extLst>
          </p:cNvPr>
          <p:cNvSpPr/>
          <p:nvPr/>
        </p:nvSpPr>
        <p:spPr>
          <a:xfrm>
            <a:off x="838200" y="0"/>
            <a:ext cx="2362200" cy="381000"/>
          </a:xfrm>
          <a:custGeom>
            <a:avLst/>
            <a:gdLst/>
            <a:ahLst/>
            <a:cxnLst/>
            <a:rect l="l" t="t" r="r" b="b"/>
            <a:pathLst>
              <a:path w="2479675" h="1566545">
                <a:moveTo>
                  <a:pt x="0" y="1565998"/>
                </a:moveTo>
                <a:lnTo>
                  <a:pt x="2479332" y="1565998"/>
                </a:lnTo>
                <a:lnTo>
                  <a:pt x="2479332" y="0"/>
                </a:lnTo>
                <a:lnTo>
                  <a:pt x="0" y="0"/>
                </a:lnTo>
                <a:lnTo>
                  <a:pt x="0" y="1565998"/>
                </a:lnTo>
                <a:close/>
              </a:path>
            </a:pathLst>
          </a:custGeom>
          <a:solidFill>
            <a:schemeClr val="accent3">
              <a:lumMod val="60000"/>
              <a:lumOff val="40000"/>
            </a:schemeClr>
          </a:solidFill>
        </p:spPr>
        <p:txBody>
          <a:bodyPr wrap="square" lIns="0" tIns="0" rIns="0" bIns="0" rtlCol="0"/>
          <a:lstStyle/>
          <a:p>
            <a:endParaRPr sz="1900"/>
          </a:p>
        </p:txBody>
      </p:sp>
      <p:sp>
        <p:nvSpPr>
          <p:cNvPr id="19" name="object 8">
            <a:extLst>
              <a:ext uri="{FF2B5EF4-FFF2-40B4-BE49-F238E27FC236}">
                <a16:creationId xmlns="" xmlns:a16="http://schemas.microsoft.com/office/drawing/2014/main" id="{FAABECC6-50FC-2C49-947B-C5F2B8C72BB4}"/>
              </a:ext>
            </a:extLst>
          </p:cNvPr>
          <p:cNvSpPr/>
          <p:nvPr/>
        </p:nvSpPr>
        <p:spPr>
          <a:xfrm>
            <a:off x="6281057" y="6495143"/>
            <a:ext cx="2362200" cy="381000"/>
          </a:xfrm>
          <a:custGeom>
            <a:avLst/>
            <a:gdLst/>
            <a:ahLst/>
            <a:cxnLst/>
            <a:rect l="l" t="t" r="r" b="b"/>
            <a:pathLst>
              <a:path w="2479675" h="1566545">
                <a:moveTo>
                  <a:pt x="0" y="1565998"/>
                </a:moveTo>
                <a:lnTo>
                  <a:pt x="2479332" y="1565998"/>
                </a:lnTo>
                <a:lnTo>
                  <a:pt x="2479332" y="0"/>
                </a:lnTo>
                <a:lnTo>
                  <a:pt x="0" y="0"/>
                </a:lnTo>
                <a:lnTo>
                  <a:pt x="0" y="1565998"/>
                </a:lnTo>
                <a:close/>
              </a:path>
            </a:pathLst>
          </a:custGeom>
          <a:solidFill>
            <a:schemeClr val="accent3">
              <a:lumMod val="60000"/>
              <a:lumOff val="40000"/>
            </a:schemeClr>
          </a:solidFill>
        </p:spPr>
        <p:txBody>
          <a:bodyPr wrap="square" lIns="0" tIns="0" rIns="0" bIns="0" rtlCol="0"/>
          <a:lstStyle/>
          <a:p>
            <a:endParaRPr sz="1900"/>
          </a:p>
        </p:txBody>
      </p:sp>
      <p:pic>
        <p:nvPicPr>
          <p:cNvPr id="3" name="Imagen 2">
            <a:extLst>
              <a:ext uri="{FF2B5EF4-FFF2-40B4-BE49-F238E27FC236}">
                <a16:creationId xmlns="" xmlns:a16="http://schemas.microsoft.com/office/drawing/2014/main" id="{1DF1F269-802B-7143-93E7-6C65E080850C}"/>
              </a:ext>
            </a:extLst>
          </p:cNvPr>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1524000" y="1371600"/>
            <a:ext cx="5591200" cy="5500532"/>
          </a:xfrm>
          <a:prstGeom prst="rect">
            <a:avLst/>
          </a:prstGeom>
        </p:spPr>
      </p:pic>
      <p:sp>
        <p:nvSpPr>
          <p:cNvPr id="15" name="object 10">
            <a:extLst>
              <a:ext uri="{FF2B5EF4-FFF2-40B4-BE49-F238E27FC236}">
                <a16:creationId xmlns="" xmlns:a16="http://schemas.microsoft.com/office/drawing/2014/main" id="{1C3E75F3-53B5-C147-A4CD-E3E61C64C996}"/>
              </a:ext>
            </a:extLst>
          </p:cNvPr>
          <p:cNvSpPr txBox="1"/>
          <p:nvPr/>
        </p:nvSpPr>
        <p:spPr>
          <a:xfrm rot="60000">
            <a:off x="1072868" y="775207"/>
            <a:ext cx="4965333" cy="738664"/>
          </a:xfrm>
          <a:prstGeom prst="rect">
            <a:avLst/>
          </a:prstGeom>
        </p:spPr>
        <p:txBody>
          <a:bodyPr vert="horz" wrap="square" lIns="0" tIns="0" rIns="0" bIns="0" rtlCol="0">
            <a:spAutoFit/>
          </a:bodyPr>
          <a:lstStyle/>
          <a:p>
            <a:r>
              <a:rPr lang="es-ES" sz="2400" dirty="0">
                <a:latin typeface="Soberana Sans"/>
                <a:cs typeface="Soberana Sans"/>
              </a:rPr>
              <a:t>Escribe en</a:t>
            </a:r>
            <a:r>
              <a:rPr sz="2400" dirty="0">
                <a:latin typeface="Soberana Sans"/>
                <a:cs typeface="Soberana Sans"/>
              </a:rPr>
              <a:t> </a:t>
            </a:r>
            <a:r>
              <a:rPr lang="es-ES" sz="2400" dirty="0" smtClean="0">
                <a:latin typeface="Soberana Sans"/>
                <a:cs typeface="Soberana Sans"/>
              </a:rPr>
              <a:t>tres</a:t>
            </a:r>
            <a:r>
              <a:rPr sz="2400" dirty="0" smtClean="0">
                <a:latin typeface="Soberana Sans"/>
                <a:cs typeface="Soberana Sans"/>
              </a:rPr>
              <a:t> </a:t>
            </a:r>
            <a:r>
              <a:rPr sz="2400" dirty="0" err="1" smtClean="0">
                <a:latin typeface="Soberana Sans"/>
                <a:cs typeface="Soberana Sans"/>
              </a:rPr>
              <a:t>minuto</a:t>
            </a:r>
            <a:r>
              <a:rPr lang="es-ES" sz="2400" dirty="0" smtClean="0">
                <a:latin typeface="Soberana Sans"/>
                <a:cs typeface="Soberana Sans"/>
              </a:rPr>
              <a:t>s </a:t>
            </a:r>
            <a:endParaRPr lang="es-ES" sz="2400" dirty="0">
              <a:latin typeface="Soberana Sans"/>
              <a:cs typeface="Soberana Sans"/>
            </a:endParaRPr>
          </a:p>
          <a:p>
            <a:r>
              <a:rPr lang="es-ES" sz="2400" dirty="0">
                <a:latin typeface="Soberana Sans"/>
                <a:cs typeface="Soberana Sans"/>
              </a:rPr>
              <a:t>qué te llevas de la </a:t>
            </a:r>
            <a:r>
              <a:rPr lang="es-ES" sz="2400" dirty="0" smtClean="0">
                <a:latin typeface="Soberana Sans"/>
                <a:cs typeface="Soberana Sans"/>
              </a:rPr>
              <a:t>Actividad</a:t>
            </a:r>
            <a:endParaRPr sz="2400" dirty="0">
              <a:latin typeface="Soberana Sans"/>
              <a:cs typeface="Soberana Sans"/>
            </a:endParaRPr>
          </a:p>
        </p:txBody>
      </p:sp>
    </p:spTree>
    <p:extLst>
      <p:ext uri="{BB962C8B-B14F-4D97-AF65-F5344CB8AC3E}">
        <p14:creationId xmlns="" xmlns:p14="http://schemas.microsoft.com/office/powerpoint/2010/main" val="3964262655"/>
      </p:ext>
    </p:extLst>
  </p:cSld>
  <p:clrMapOvr>
    <a:masterClrMapping/>
  </p:clrMapOvr>
</p:sld>
</file>

<file path=ppt/theme/theme1.xml><?xml version="1.0" encoding="utf-8"?>
<a:theme xmlns:a="http://schemas.openxmlformats.org/drawingml/2006/main" name="Tema de Office">
  <a:themeElements>
    <a:clrScheme name="Aspecto">
      <a:dk1>
        <a:sysClr val="windowText" lastClr="000000"/>
      </a:dk1>
      <a:lt1>
        <a:sysClr val="window" lastClr="FFFFFF"/>
      </a:lt1>
      <a:dk2>
        <a:srgbClr val="323232"/>
      </a:dk2>
      <a:lt2>
        <a:srgbClr val="E3DED1"/>
      </a:lt2>
      <a:accent1>
        <a:srgbClr val="F07F09"/>
      </a:accent1>
      <a:accent2>
        <a:srgbClr val="9F2936"/>
      </a:accent2>
      <a:accent3>
        <a:srgbClr val="1B587C"/>
      </a:accent3>
      <a:accent4>
        <a:srgbClr val="4E8542"/>
      </a:accent4>
      <a:accent5>
        <a:srgbClr val="604878"/>
      </a:accent5>
      <a:accent6>
        <a:srgbClr val="C19859"/>
      </a:accent6>
      <a:hlink>
        <a:srgbClr val="6B9F25"/>
      </a:hlink>
      <a:folHlink>
        <a:srgbClr val="B26B02"/>
      </a:folHlink>
    </a:clrScheme>
    <a:fontScheme name="Tema de 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ema de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576</TotalTime>
  <Words>1126</Words>
  <Application>Microsoft Office PowerPoint</Application>
  <PresentationFormat>Presentación en pantalla (4:3)</PresentationFormat>
  <Paragraphs>77</Paragraphs>
  <Slides>10</Slides>
  <Notes>2</Notes>
  <HiddenSlides>0</HiddenSlides>
  <MMClips>0</MMClips>
  <ScaleCrop>false</ScaleCrop>
  <HeadingPairs>
    <vt:vector size="4" baseType="variant">
      <vt:variant>
        <vt:lpstr>Tema</vt:lpstr>
      </vt:variant>
      <vt:variant>
        <vt:i4>1</vt:i4>
      </vt:variant>
      <vt:variant>
        <vt:lpstr>Títulos de diapositiva</vt:lpstr>
      </vt:variant>
      <vt:variant>
        <vt:i4>10</vt:i4>
      </vt:variant>
    </vt:vector>
  </HeadingPairs>
  <TitlesOfParts>
    <vt:vector size="11" baseType="lpstr">
      <vt:lpstr>Tema de Office</vt:lpstr>
      <vt:lpstr>Diapositiva 1</vt:lpstr>
      <vt:lpstr>Diapositiva 2</vt:lpstr>
      <vt:lpstr>Diapositiva 3</vt:lpstr>
      <vt:lpstr>Diapositiva 4</vt:lpstr>
      <vt:lpstr>Diapositiva 5</vt:lpstr>
      <vt:lpstr>Diapositiva 6</vt:lpstr>
      <vt:lpstr>Diapositiva 7</vt:lpstr>
      <vt:lpstr>Diapositiva 8</vt:lpstr>
      <vt:lpstr>Diapositiva 9</vt:lpstr>
      <vt:lpstr>Diapositiva 10</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Usuario de Microsoft Office</dc:creator>
  <cp:lastModifiedBy>TUTORIAS ELIZABETH</cp:lastModifiedBy>
  <cp:revision>41</cp:revision>
  <dcterms:created xsi:type="dcterms:W3CDTF">2018-01-29T17:15:52Z</dcterms:created>
  <dcterms:modified xsi:type="dcterms:W3CDTF">2020-02-20T17:56:56Z</dcterms:modified>
</cp:coreProperties>
</file>