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327" r:id="rId3"/>
    <p:sldId id="338" r:id="rId4"/>
    <p:sldId id="265" r:id="rId5"/>
    <p:sldId id="316" r:id="rId6"/>
    <p:sldId id="332" r:id="rId7"/>
    <p:sldId id="335" r:id="rId8"/>
    <p:sldId id="339" r:id="rId9"/>
    <p:sldId id="340" r:id="rId10"/>
    <p:sldId id="337" r:id="rId11"/>
    <p:sldId id="341" r:id="rId12"/>
  </p:sldIdLst>
  <p:sldSz cx="9144000" cy="6858000" type="letter"/>
  <p:notesSz cx="10058400" cy="7772400"/>
  <p:defaultTextStyle>
    <a:defPPr>
      <a:defRPr lang="en-US"/>
    </a:defPPr>
    <a:lvl1pPr marL="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61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64" userDrawn="1">
          <p15:clr>
            <a:srgbClr val="A4A3A4"/>
          </p15:clr>
        </p15:guide>
        <p15:guide id="2" pos="25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4A81"/>
    <a:srgbClr val="AD483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6"/>
    <p:restoredTop sz="94458"/>
  </p:normalViewPr>
  <p:slideViewPr>
    <p:cSldViewPr>
      <p:cViewPr varScale="1">
        <p:scale>
          <a:sx n="86" d="100"/>
          <a:sy n="86" d="100"/>
        </p:scale>
        <p:origin x="-1734" y="-90"/>
      </p:cViewPr>
      <p:guideLst>
        <p:guide orient="horz" pos="1964"/>
        <p:guide pos="25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06CD-1467-42F4-AD6C-CBE31907FF8B}" type="datetimeFigureOut">
              <a:rPr lang="es-MX" smtClean="0"/>
              <a:pPr/>
              <a:t>20/02/2020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971550"/>
            <a:ext cx="34956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7EE9-E02C-4917-ACCB-5BE85E6C142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77987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1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98251"/>
          </a:xfrm>
        </p:spPr>
        <p:txBody>
          <a:bodyPr lIns="0" tIns="0" rIns="0" bIns="0"/>
          <a:lstStyle>
            <a:lvl1pPr>
              <a:defRPr sz="2588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4913" y="522502"/>
            <a:ext cx="687417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chemeClr val="bg1"/>
                </a:solidFill>
                <a:latin typeface="Soberana Sans"/>
                <a:cs typeface="Soberan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9419" y="2234006"/>
            <a:ext cx="79051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2/20/2020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248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37897">
        <a:defRPr>
          <a:latin typeface="+mn-lt"/>
          <a:ea typeface="+mn-ea"/>
          <a:cs typeface="+mn-cs"/>
        </a:defRPr>
      </a:lvl2pPr>
      <a:lvl3pPr marL="1075796">
        <a:defRPr>
          <a:latin typeface="+mn-lt"/>
          <a:ea typeface="+mn-ea"/>
          <a:cs typeface="+mn-cs"/>
        </a:defRPr>
      </a:lvl3pPr>
      <a:lvl4pPr marL="1613693">
        <a:defRPr>
          <a:latin typeface="+mn-lt"/>
          <a:ea typeface="+mn-ea"/>
          <a:cs typeface="+mn-cs"/>
        </a:defRPr>
      </a:lvl4pPr>
      <a:lvl5pPr marL="2151590">
        <a:defRPr>
          <a:latin typeface="+mn-lt"/>
          <a:ea typeface="+mn-ea"/>
          <a:cs typeface="+mn-cs"/>
        </a:defRPr>
      </a:lvl5pPr>
      <a:lvl6pPr marL="2689487">
        <a:defRPr>
          <a:latin typeface="+mn-lt"/>
          <a:ea typeface="+mn-ea"/>
          <a:cs typeface="+mn-cs"/>
        </a:defRPr>
      </a:lvl6pPr>
      <a:lvl7pPr marL="3227386">
        <a:defRPr>
          <a:latin typeface="+mn-lt"/>
          <a:ea typeface="+mn-ea"/>
          <a:cs typeface="+mn-cs"/>
        </a:defRPr>
      </a:lvl7pPr>
      <a:lvl8pPr marL="3765283">
        <a:defRPr>
          <a:latin typeface="+mn-lt"/>
          <a:ea typeface="+mn-ea"/>
          <a:cs typeface="+mn-cs"/>
        </a:defRPr>
      </a:lvl8pPr>
      <a:lvl9pPr marL="430318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29B119A2-E424-214C-A32B-4C4628CEB5CE}"/>
              </a:ext>
            </a:extLst>
          </p:cNvPr>
          <p:cNvSpPr/>
          <p:nvPr/>
        </p:nvSpPr>
        <p:spPr>
          <a:xfrm>
            <a:off x="2915024" y="0"/>
            <a:ext cx="6228976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3AA6DA6-6460-904E-BA4B-E51826C86834}"/>
              </a:ext>
            </a:extLst>
          </p:cNvPr>
          <p:cNvSpPr/>
          <p:nvPr/>
        </p:nvSpPr>
        <p:spPr>
          <a:xfrm>
            <a:off x="0" y="0"/>
            <a:ext cx="2917265" cy="6858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10">
            <a:extLst>
              <a:ext uri="{FF2B5EF4-FFF2-40B4-BE49-F238E27FC236}">
                <a16:creationId xmlns="" xmlns:a16="http://schemas.microsoft.com/office/drawing/2014/main" id="{90A54EB5-7157-B740-8A0F-EC26983459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34910" y="2196973"/>
            <a:ext cx="8009090" cy="19492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0088" indent="-1955800">
              <a:lnSpc>
                <a:spcPts val="3812"/>
              </a:lnSpc>
            </a:pPr>
            <a:r>
              <a:rPr lang="es-ES" sz="12706" baseline="-20061" dirty="0" smtClean="0"/>
              <a:t>1</a:t>
            </a:r>
            <a:r>
              <a:rPr sz="12706" baseline="-20061" dirty="0" smtClean="0"/>
              <a:t> </a:t>
            </a:r>
            <a:r>
              <a:rPr lang="es-MX" sz="4000" dirty="0" smtClean="0"/>
              <a:t>LUGARES QUE DISPARAN </a:t>
            </a:r>
            <a:br>
              <a:rPr lang="es-MX" sz="4000" dirty="0" smtClean="0"/>
            </a:br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sz="4000" dirty="0" smtClean="0"/>
              <a:t>MIS EMOCIONES</a:t>
            </a:r>
            <a:br>
              <a:rPr lang="es-MX" sz="4000" dirty="0" smtClean="0"/>
            </a:br>
            <a:endParaRPr sz="4000" dirty="0"/>
          </a:p>
        </p:txBody>
      </p:sp>
      <p:sp>
        <p:nvSpPr>
          <p:cNvPr id="8" name="object 14">
            <a:extLst>
              <a:ext uri="{FF2B5EF4-FFF2-40B4-BE49-F238E27FC236}">
                <a16:creationId xmlns="" xmlns:a16="http://schemas.microsoft.com/office/drawing/2014/main" id="{1629FED3-F6BB-C14A-B152-496947790C6A}"/>
              </a:ext>
            </a:extLst>
          </p:cNvPr>
          <p:cNvSpPr/>
          <p:nvPr/>
        </p:nvSpPr>
        <p:spPr>
          <a:xfrm>
            <a:off x="1225633" y="499489"/>
            <a:ext cx="0" cy="374276"/>
          </a:xfrm>
          <a:custGeom>
            <a:avLst/>
            <a:gdLst/>
            <a:ahLst/>
            <a:cxnLst/>
            <a:rect l="l" t="t" r="r" b="b"/>
            <a:pathLst>
              <a:path h="318134">
                <a:moveTo>
                  <a:pt x="0" y="0"/>
                </a:moveTo>
                <a:lnTo>
                  <a:pt x="0" y="317804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A542659A-4FA0-6F4D-B73D-B428747300F6}"/>
              </a:ext>
            </a:extLst>
          </p:cNvPr>
          <p:cNvSpPr/>
          <p:nvPr/>
        </p:nvSpPr>
        <p:spPr>
          <a:xfrm>
            <a:off x="6477000" y="3886199"/>
            <a:ext cx="2514600" cy="2360499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err="1" smtClean="0"/>
              <a:t>Autoregulación</a:t>
            </a:r>
            <a:endParaRPr lang="en-US" dirty="0"/>
          </a:p>
        </p:txBody>
      </p:sp>
      <p:pic>
        <p:nvPicPr>
          <p:cNvPr id="1029" name="Picture 5" descr="C:\Users\BECAS 3\AppData\Local\Microsoft\Windows\Temporary Internet Files\Content.IE5\0IGUQ6HK\furious-2514031_960_72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4267200"/>
            <a:ext cx="1805940" cy="1203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5815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587" y="0"/>
            <a:ext cx="9144000" cy="68580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97041" y="585788"/>
            <a:ext cx="818372" cy="576148"/>
          </a:xfrm>
          <a:prstGeom prst="rect">
            <a:avLst/>
          </a:prstGeom>
        </p:spPr>
      </p:pic>
      <p:sp>
        <p:nvSpPr>
          <p:cNvPr id="17" name="16 CuadroTexto"/>
          <p:cNvSpPr txBox="1"/>
          <p:nvPr/>
        </p:nvSpPr>
        <p:spPr>
          <a:xfrm>
            <a:off x="3352800" y="1209812"/>
            <a:ext cx="5662613" cy="431502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ESCRIBE ¿Qué te llevas de esta actividad?</a:t>
            </a:r>
          </a:p>
          <a:p>
            <a:r>
              <a:rPr lang="es-E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s-ES" dirty="0" smtClean="0"/>
          </a:p>
        </p:txBody>
      </p:sp>
      <p:pic>
        <p:nvPicPr>
          <p:cNvPr id="1029" name="Picture 5" descr="C:\Users\BECAS 3\AppData\Local\Microsoft\Windows\Temporary Internet Files\Content.IE5\D6YHD9ME\1280px-Relaxing_in_the_hammock_by_the_sea_near_Almedalen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219201"/>
            <a:ext cx="3352800" cy="46482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152400" y="6019800"/>
            <a:ext cx="2133600" cy="494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/>
              <a:t>Imagen  prediseñada de office Online</a:t>
            </a:r>
            <a:endParaRPr lang="es-MX" sz="10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56845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:a16="http://schemas.microsoft.com/office/drawing/2014/main" xmlns="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:a16="http://schemas.microsoft.com/office/drawing/2014/main" xmlns="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:a16="http://schemas.microsoft.com/office/drawing/2014/main" xmlns="" id="{442181FA-95F4-AD46-A6C4-B05EF93DD585}"/>
              </a:ext>
            </a:extLst>
          </p:cNvPr>
          <p:cNvSpPr/>
          <p:nvPr/>
        </p:nvSpPr>
        <p:spPr>
          <a:xfrm>
            <a:off x="0" y="457200"/>
            <a:ext cx="9144000" cy="6096000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r>
              <a:rPr lang="es-MX" sz="2000" dirty="0" smtClean="0"/>
              <a:t>De acuerdo a las siguientes afirmaciones, seleccione la opción que refleje su opinión</a:t>
            </a:r>
            <a:endParaRPr sz="1900" dirty="0"/>
          </a:p>
        </p:txBody>
      </p:sp>
      <p:sp>
        <p:nvSpPr>
          <p:cNvPr id="5" name="object 10">
            <a:extLst>
              <a:ext uri="{FF2B5EF4-FFF2-40B4-BE49-F238E27FC236}">
                <a16:creationId xmlns:a16="http://schemas.microsoft.com/office/drawing/2014/main" xmlns="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:a16="http://schemas.microsoft.com/office/drawing/2014/main" xmlns="" id="{E754D0E2-1A68-F040-940E-A10FFF65897C}"/>
              </a:ext>
            </a:extLst>
          </p:cNvPr>
          <p:cNvSpPr txBox="1"/>
          <p:nvPr/>
        </p:nvSpPr>
        <p:spPr>
          <a:xfrm>
            <a:off x="685800" y="58137"/>
            <a:ext cx="7620000" cy="322863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0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EVALUACIÓN DE LA SESIÓN       Prepa:     Grupo:        Turno:</a:t>
            </a:r>
            <a:endParaRPr sz="2000" dirty="0">
              <a:latin typeface="Soberana Sans"/>
              <a:cs typeface="Soberana Sans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0" y="838200"/>
          <a:ext cx="9144000" cy="6156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29000"/>
                <a:gridCol w="1524000"/>
                <a:gridCol w="1219200"/>
                <a:gridCol w="838200"/>
                <a:gridCol w="914400"/>
                <a:gridCol w="1219200"/>
              </a:tblGrid>
              <a:tr h="785027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Rubro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Totalmente 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En desacuerdo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Neutral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De acuerdo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Totalmente de acuerdo</a:t>
                      </a:r>
                      <a:endParaRPr lang="es-MX" sz="1600" dirty="0"/>
                    </a:p>
                  </a:txBody>
                  <a:tcPr/>
                </a:tc>
              </a:tr>
              <a:tr h="1004835">
                <a:tc>
                  <a:txBody>
                    <a:bodyPr/>
                    <a:lstStyle/>
                    <a:p>
                      <a:r>
                        <a:rPr lang="es-MX" dirty="0" smtClean="0"/>
                        <a:t>Al menos 50% de los estudiantes identificaron un entorno que les genera una emoción que les es de ayuda.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693253">
                <a:tc>
                  <a:txBody>
                    <a:bodyPr/>
                    <a:lstStyle/>
                    <a:p>
                      <a:r>
                        <a:rPr lang="es-MX" dirty="0" smtClean="0"/>
                        <a:t>Los estudiantes mostraron interés y se involucraron en la actividad.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s-MX" dirty="0" smtClean="0"/>
                        <a:t>Se logró un clima de confianza en el grupo.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33400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¿Qué funcionó bien y qué efectos positivos se observaron al realizar la actividad?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533400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Descripción de dificultades y áreas de oportunidad</a:t>
                      </a:r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785027">
                <a:tc gridSpan="6">
                  <a:txBody>
                    <a:bodyPr/>
                    <a:lstStyle/>
                    <a:p>
                      <a:r>
                        <a:rPr lang="es-MX" dirty="0" smtClean="0"/>
                        <a:t>¿Qué alumnos no</a:t>
                      </a:r>
                      <a:r>
                        <a:rPr lang="es-MX" baseline="0" dirty="0" smtClean="0"/>
                        <a:t> realiz</a:t>
                      </a:r>
                      <a:r>
                        <a:rPr lang="es-MX" dirty="0" smtClean="0"/>
                        <a:t>aron la actividad? </a:t>
                      </a:r>
                    </a:p>
                    <a:p>
                      <a:r>
                        <a:rPr lang="es-ES" dirty="0" smtClean="0"/>
                        <a:t>1.</a:t>
                      </a:r>
                    </a:p>
                    <a:p>
                      <a:r>
                        <a:rPr lang="es-ES" dirty="0" smtClean="0"/>
                        <a:t>2.</a:t>
                      </a:r>
                    </a:p>
                    <a:p>
                      <a:r>
                        <a:rPr lang="es-ES" dirty="0" smtClean="0"/>
                        <a:t>3.</a:t>
                      </a:r>
                    </a:p>
                    <a:p>
                      <a:r>
                        <a:rPr lang="es-ES" dirty="0" smtClean="0"/>
                        <a:t>4.</a:t>
                      </a:r>
                    </a:p>
                    <a:p>
                      <a:r>
                        <a:rPr lang="es-ES" dirty="0" smtClean="0"/>
                        <a:t>5.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87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="" xmlns:a16="http://schemas.microsoft.com/office/drawing/2014/main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pPr algn="just"/>
            <a:endParaRPr sz="1900" dirty="0"/>
          </a:p>
        </p:txBody>
      </p:sp>
      <p:sp>
        <p:nvSpPr>
          <p:cNvPr id="5" name="object 8">
            <a:extLst>
              <a:ext uri="{FF2B5EF4-FFF2-40B4-BE49-F238E27FC236}">
                <a16:creationId xmlns="" xmlns:a16="http://schemas.microsoft.com/office/drawing/2014/main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="" xmlns:a16="http://schemas.microsoft.com/office/drawing/2014/main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0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533400" y="1"/>
            <a:ext cx="80772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 smtClean="0">
                <a:solidFill>
                  <a:schemeClr val="accent5">
                    <a:lumMod val="75000"/>
                  </a:schemeClr>
                </a:solidFill>
              </a:rPr>
              <a:t>CONTEXTO</a:t>
            </a:r>
          </a:p>
          <a:p>
            <a:pPr algn="just"/>
            <a:r>
              <a:rPr lang="es-MX" sz="3200" dirty="0" smtClean="0"/>
              <a:t> Parecería que algunos lugares tienen una esencia propia, pues provocan en nosotros sentirnos relajados o angustiados. ¿Has sentido algo así? Esto se debe a que algunos entornos activan nuestros botones y detonan emociones específicas. Por ejemplo, al estar en la sala de espera de un hospital muchas veces surge ansiedad, o al estar en la casa se siente relajación. </a:t>
            </a:r>
          </a:p>
          <a:p>
            <a:pPr algn="just"/>
            <a:r>
              <a:rPr lang="es-MX" sz="3200" dirty="0" smtClean="0"/>
              <a:t>En esta lección los estudiantes analizarán las características de los entornos que disparan emociones que les ayudan y que no les ayudan. </a:t>
            </a:r>
            <a:endParaRPr lang="en-US" sz="3200" dirty="0">
              <a:solidFill>
                <a:schemeClr val="bg1"/>
              </a:solidFill>
              <a:latin typeface="Soberana Sans" panose="02000000000000000000" pitchFamily="2" charset="7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3361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7">
            <a:extLst>
              <a:ext uri="{FF2B5EF4-FFF2-40B4-BE49-F238E27FC236}">
                <a16:creationId xmlns:a16="http://schemas.microsoft.com/office/drawing/2014/main" xmlns="" id="{518E3142-096A-134B-84C2-0630E844E6F5}"/>
              </a:ext>
            </a:extLst>
          </p:cNvPr>
          <p:cNvSpPr/>
          <p:nvPr/>
        </p:nvSpPr>
        <p:spPr>
          <a:xfrm>
            <a:off x="0" y="0"/>
            <a:ext cx="9144072" cy="6858000"/>
          </a:xfrm>
          <a:custGeom>
            <a:avLst/>
            <a:gdLst/>
            <a:ahLst/>
            <a:cxnLst/>
            <a:rect l="l" t="t" r="r" b="b"/>
            <a:pathLst>
              <a:path w="5294630" h="1566545">
                <a:moveTo>
                  <a:pt x="0" y="1565998"/>
                </a:moveTo>
                <a:lnTo>
                  <a:pt x="5294566" y="1565998"/>
                </a:lnTo>
                <a:lnTo>
                  <a:pt x="5294566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solidFill>
              <a:srgbClr val="004A81"/>
            </a:solidFill>
          </a:ln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xmlns="" id="{9F0FBF7E-10FB-C044-BBD5-0A1EA8F93F6D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8">
            <a:extLst>
              <a:ext uri="{FF2B5EF4-FFF2-40B4-BE49-F238E27FC236}">
                <a16:creationId xmlns:a16="http://schemas.microsoft.com/office/drawing/2014/main" xmlns="" id="{5EFF320A-D5A8-6548-8E95-0DA83A457C59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xmlns="" id="{3224F731-B888-5F47-8F28-25747EE91283}"/>
              </a:ext>
            </a:extLst>
          </p:cNvPr>
          <p:cNvSpPr/>
          <p:nvPr/>
        </p:nvSpPr>
        <p:spPr>
          <a:xfrm>
            <a:off x="0" y="-152400"/>
            <a:ext cx="9143999" cy="65556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Soberana Sans" panose="02000000000000000000" pitchFamily="50" charset="0"/>
                <a:cs typeface="Soberana Sans"/>
              </a:rPr>
              <a:t>I</a:t>
            </a:r>
            <a:r>
              <a:rPr lang="es-MX" sz="3200" dirty="0" smtClean="0"/>
              <a:t> </a:t>
            </a:r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¿Cuál es el objetivo de la lección? </a:t>
            </a:r>
          </a:p>
          <a:p>
            <a:pPr algn="just"/>
            <a:r>
              <a:rPr lang="es-MX" sz="2000" dirty="0" smtClean="0"/>
              <a:t>Que los estudiantes analicen entornos que disparan emociones que les ayudan y que no les ayudan.</a:t>
            </a:r>
          </a:p>
          <a:p>
            <a:pPr algn="just"/>
            <a:r>
              <a:rPr lang="es-MX" sz="28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¿Por qué es importante?</a:t>
            </a:r>
          </a:p>
          <a:p>
            <a:pPr algn="just"/>
            <a:r>
              <a:rPr lang="es-MX" sz="2000" dirty="0" smtClean="0"/>
              <a:t>Porque les permitirá identificar entornos específicos que disparan emociones que ayudan y que no ayudan.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1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Invita a los estudiantes a leer la introducción de la actividad y El reto es</a:t>
            </a:r>
            <a:r>
              <a:rPr lang="es-MX" sz="1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itchFamily="34" charset="0"/>
              </a:rPr>
              <a:t>.</a:t>
            </a:r>
            <a:endParaRPr lang="en-US" sz="1800" dirty="0" smtClean="0">
              <a:solidFill>
                <a:schemeClr val="accent5">
                  <a:lumMod val="60000"/>
                  <a:lumOff val="40000"/>
                </a:schemeClr>
              </a:solidFill>
              <a:latin typeface="Arial Black" pitchFamily="34" charset="0"/>
              <a:cs typeface="Soberana Sans"/>
            </a:endParaRPr>
          </a:p>
          <a:p>
            <a:pPr algn="just"/>
            <a:endParaRPr lang="es-ES" sz="2000" dirty="0" smtClean="0">
              <a:solidFill>
                <a:schemeClr val="bg1"/>
              </a:solidFill>
              <a:latin typeface="Arial Black" pitchFamily="34" charset="0"/>
            </a:endParaRPr>
          </a:p>
          <a:p>
            <a:pPr algn="just"/>
            <a:r>
              <a:rPr lang="es-ES" sz="2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INTRODUCCIÓN:</a:t>
            </a:r>
          </a:p>
          <a:p>
            <a:pPr algn="just"/>
            <a:r>
              <a:rPr lang="es-ES" sz="1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Imagina que entras a un lugar frio, oscuro y solo. ¿Cómo te sentirías. De acuerdo con nuestro MAPA para navegar con las emociones, éstas surgen cuando hay algo en nuestro mundo que las dispara. Los entornos que visitamos a veces detonan emociones que nos ayudan y nos hacen sentir bien, pero a veces se desatan aquellas que nos generan confusión o </a:t>
            </a:r>
            <a:r>
              <a:rPr lang="es-ES" sz="1800" dirty="0" err="1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problmas</a:t>
            </a:r>
            <a:r>
              <a:rPr lang="es-ES" sz="1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ES" sz="18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algn="just"/>
            <a:r>
              <a:rPr lang="es-ES" sz="18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El Reto es </a:t>
            </a:r>
            <a:r>
              <a:rPr lang="es-ES" sz="1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analizar entornos que disparan emociones que les ayudan y que no les ayudan.</a:t>
            </a:r>
          </a:p>
          <a:p>
            <a:pPr algn="just"/>
            <a:endParaRPr lang="es-ES" sz="1800" dirty="0" smtClean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  <a:p>
            <a:pPr algn="just"/>
            <a:r>
              <a:rPr lang="es-ES" sz="12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MAPA Mundo, Atención, Pensamiento y Acción. Recuerda que el MAPA para navegar tus emociones es parte del modelo de regulación emocional revisado en otras actividades</a:t>
            </a:r>
            <a:r>
              <a:rPr lang="es-ES" sz="1200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.</a:t>
            </a:r>
          </a:p>
          <a:p>
            <a:pPr algn="just"/>
            <a:endParaRPr lang="es-ES" sz="1800" dirty="0" smtClean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358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304800" y="-76200"/>
            <a:ext cx="85344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b="1" spc="-5" dirty="0" err="1">
                <a:solidFill>
                  <a:schemeClr val="accent5">
                    <a:lumMod val="75000"/>
                  </a:schemeClr>
                </a:solidFill>
                <a:latin typeface="Soberana Sans"/>
                <a:cs typeface="Soberana Sans"/>
              </a:rPr>
              <a:t>Actividad</a:t>
            </a:r>
            <a:r>
              <a:rPr lang="en-US" sz="4000" b="1" spc="-5" dirty="0">
                <a:solidFill>
                  <a:schemeClr val="accent5">
                    <a:lumMod val="75000"/>
                  </a:schemeClr>
                </a:solidFill>
                <a:latin typeface="Soberana Sans"/>
                <a:cs typeface="Soberana Sans"/>
              </a:rPr>
              <a:t> </a:t>
            </a:r>
            <a:r>
              <a:rPr lang="en-US" sz="4000" b="1" dirty="0">
                <a:solidFill>
                  <a:schemeClr val="accent5">
                    <a:lumMod val="75000"/>
                  </a:schemeClr>
                </a:solidFill>
                <a:latin typeface="Soberana Sans"/>
                <a:cs typeface="Soberana Sans"/>
              </a:rPr>
              <a:t>1</a:t>
            </a:r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Soberana Sans"/>
                <a:cs typeface="Soberana Sans"/>
              </a:rPr>
              <a:t>.</a:t>
            </a:r>
            <a:endParaRPr lang="en-US" sz="1200" spc="-10" dirty="0">
              <a:solidFill>
                <a:schemeClr val="accent5">
                  <a:lumMod val="75000"/>
                </a:schemeClr>
              </a:solidFill>
              <a:latin typeface="Soberana Sans"/>
              <a:cs typeface="Soberana Sans"/>
            </a:endParaRPr>
          </a:p>
          <a:p>
            <a:pPr algn="just"/>
            <a:r>
              <a:rPr lang="es-MX" sz="2800" dirty="0" smtClean="0"/>
              <a:t>Pida a sus estudiantes que dibujen o describan los entornos que les ayudan y los que les dificultan estudiar, así como aquellos que les generan malestar o bienestar.</a:t>
            </a:r>
          </a:p>
          <a:p>
            <a:pPr algn="just"/>
            <a:endParaRPr lang="es-MX" sz="3600" dirty="0" smtClean="0"/>
          </a:p>
          <a:p>
            <a:pPr algn="just"/>
            <a:endParaRPr lang="es-MX" sz="3600" dirty="0" smtClean="0"/>
          </a:p>
          <a:p>
            <a:pPr algn="just"/>
            <a:endParaRPr lang="en-US" sz="4000" dirty="0">
              <a:latin typeface="Soberana Sans" panose="02000000000000000000" pitchFamily="2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427BBAB-229C-6A48-89CA-BF841E69E54E}"/>
              </a:ext>
            </a:extLst>
          </p:cNvPr>
          <p:cNvSpPr/>
          <p:nvPr/>
        </p:nvSpPr>
        <p:spPr>
          <a:xfrm>
            <a:off x="7340238" y="76200"/>
            <a:ext cx="103522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25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oberana Sans"/>
                <a:cs typeface="Soberana Sans"/>
              </a:rPr>
              <a:t>8 </a:t>
            </a:r>
            <a:r>
              <a:rPr lang="en-US" sz="25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Soberana Sans"/>
                <a:cs typeface="Soberana Sans"/>
              </a:rPr>
              <a:t>min</a:t>
            </a:r>
            <a:endParaRPr lang="en-US" sz="2500" dirty="0">
              <a:solidFill>
                <a:schemeClr val="tx2">
                  <a:lumMod val="60000"/>
                  <a:lumOff val="40000"/>
                </a:schemeClr>
              </a:solidFill>
              <a:latin typeface="Soberana Sans"/>
              <a:cs typeface="Soberana Sans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0"/>
            <a:ext cx="5334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</p:pic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28600" y="2133600"/>
          <a:ext cx="8686800" cy="2526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05300"/>
              </a:tblGrid>
              <a:tr h="628651">
                <a:tc>
                  <a:txBody>
                    <a:bodyPr/>
                    <a:lstStyle/>
                    <a:p>
                      <a:r>
                        <a:rPr lang="es-ES" dirty="0" smtClean="0"/>
                        <a:t>a) Entorno que me ayuda a estudiar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b) Entorno que no es propicio para estudiar</a:t>
                      </a:r>
                      <a:endParaRPr lang="es-MX" dirty="0"/>
                    </a:p>
                  </a:txBody>
                  <a:tcPr/>
                </a:tc>
              </a:tr>
              <a:tr h="628649">
                <a:tc>
                  <a:txBody>
                    <a:bodyPr/>
                    <a:lstStyle/>
                    <a:p>
                      <a:endParaRPr lang="es-ES" dirty="0" smtClean="0"/>
                    </a:p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454608"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 que me genera este entorno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</a:t>
                      </a:r>
                      <a:r>
                        <a:rPr lang="es-ES" baseline="0" dirty="0" smtClean="0"/>
                        <a:t> que me genera este entorno</a:t>
                      </a:r>
                      <a:endParaRPr lang="es-MX" dirty="0"/>
                    </a:p>
                  </a:txBody>
                  <a:tcPr/>
                </a:tc>
              </a:tr>
              <a:tr h="802692"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228600" y="4648201"/>
          <a:ext cx="8763000" cy="2161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1500"/>
                <a:gridCol w="4381500"/>
              </a:tblGrid>
              <a:tr h="605544">
                <a:tc>
                  <a:txBody>
                    <a:bodyPr/>
                    <a:lstStyle/>
                    <a:p>
                      <a:r>
                        <a:rPr lang="es-ES" dirty="0" smtClean="0"/>
                        <a:t>c) Entorno que es constructivo para mi bienestar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d) Entorno que no favorece</a:t>
                      </a:r>
                      <a:r>
                        <a:rPr lang="es-ES" baseline="0" dirty="0" smtClean="0"/>
                        <a:t> mi bienestar</a:t>
                      </a:r>
                      <a:endParaRPr lang="es-MX" dirty="0"/>
                    </a:p>
                  </a:txBody>
                  <a:tcPr/>
                </a:tc>
              </a:tr>
              <a:tr h="502919"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  <a:tr h="346025"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 que me genera este entorno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Emoción que me genera este entorno</a:t>
                      </a:r>
                      <a:endParaRPr lang="es-MX" dirty="0"/>
                    </a:p>
                  </a:txBody>
                  <a:tcPr/>
                </a:tc>
              </a:tr>
              <a:tr h="652687">
                <a:tc>
                  <a:txBody>
                    <a:bodyPr/>
                    <a:lstStyle/>
                    <a:p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5122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3224F731-B888-5F47-8F28-25747EE91283}"/>
              </a:ext>
            </a:extLst>
          </p:cNvPr>
          <p:cNvSpPr/>
          <p:nvPr/>
        </p:nvSpPr>
        <p:spPr>
          <a:xfrm>
            <a:off x="152400" y="0"/>
            <a:ext cx="8763000" cy="6373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4000" b="1" spc="-5" dirty="0" err="1">
                <a:solidFill>
                  <a:srgbClr val="004A81"/>
                </a:solidFill>
                <a:latin typeface="Soberana Sans"/>
                <a:cs typeface="Soberana Sans"/>
              </a:rPr>
              <a:t>Actividad</a:t>
            </a:r>
            <a:r>
              <a:rPr lang="en-US" sz="4000" b="1" spc="-5" dirty="0">
                <a:solidFill>
                  <a:srgbClr val="004A81"/>
                </a:solidFill>
                <a:latin typeface="Soberana Sans"/>
                <a:cs typeface="Soberana Sans"/>
              </a:rPr>
              <a:t> </a:t>
            </a:r>
            <a:r>
              <a:rPr lang="en-US" sz="4000" b="1" dirty="0">
                <a:solidFill>
                  <a:srgbClr val="004A81"/>
                </a:solidFill>
                <a:latin typeface="Soberana Sans"/>
                <a:cs typeface="Soberana Sans"/>
              </a:rPr>
              <a:t>2.</a:t>
            </a:r>
            <a:endParaRPr lang="en-US" sz="4000" spc="-10" dirty="0">
              <a:solidFill>
                <a:srgbClr val="004A81"/>
              </a:solidFill>
              <a:latin typeface="Soberana Sans"/>
              <a:cs typeface="Soberana Sans"/>
            </a:endParaRPr>
          </a:p>
          <a:p>
            <a:endParaRPr lang="en-US" sz="1200" dirty="0" smtClean="0">
              <a:latin typeface="Soberana Sans" panose="02000000000000000000" pitchFamily="2" charset="77"/>
            </a:endParaRPr>
          </a:p>
          <a:p>
            <a:endParaRPr lang="en-US" sz="1200" dirty="0">
              <a:latin typeface="Soberana Sans" panose="02000000000000000000" pitchFamily="2" charset="77"/>
            </a:endParaRPr>
          </a:p>
          <a:p>
            <a:pPr algn="just"/>
            <a:r>
              <a:rPr lang="es-MX" sz="3200" dirty="0" smtClean="0"/>
              <a:t>Pida a los alumnos que se sienten en parejas y contesten la pregunta de </a:t>
            </a:r>
            <a:r>
              <a:rPr lang="es-MX" sz="3200" b="1" dirty="0" smtClean="0"/>
              <a:t>¿cómo podrían contribuir a que el salón de clase se convierta en un entorno propicio para el estudio y que dispare emociones que les ayuden?.</a:t>
            </a:r>
          </a:p>
          <a:p>
            <a:pPr algn="just"/>
            <a:r>
              <a:rPr lang="es-MX" sz="3200" b="1" dirty="0" smtClean="0"/>
              <a:t>________________________________________________________________________________________________________________________________________________________________________</a:t>
            </a:r>
          </a:p>
          <a:p>
            <a:endParaRPr lang="es-ES" sz="4000" dirty="0" smtClean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427BBAB-229C-6A48-89CA-BF841E69E54E}"/>
              </a:ext>
            </a:extLst>
          </p:cNvPr>
          <p:cNvSpPr/>
          <p:nvPr/>
        </p:nvSpPr>
        <p:spPr>
          <a:xfrm>
            <a:off x="7340238" y="152400"/>
            <a:ext cx="103522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4941">
              <a:spcBef>
                <a:spcPts val="447"/>
              </a:spcBef>
            </a:pPr>
            <a:r>
              <a:rPr lang="en-US" sz="2500" b="1" spc="-5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oberana Sans"/>
                <a:cs typeface="Soberana Sans"/>
              </a:rPr>
              <a:t>5 </a:t>
            </a:r>
            <a:r>
              <a:rPr lang="en-US" sz="2500" b="1" spc="-5" dirty="0">
                <a:solidFill>
                  <a:schemeClr val="tx2">
                    <a:lumMod val="60000"/>
                    <a:lumOff val="40000"/>
                  </a:schemeClr>
                </a:solidFill>
                <a:latin typeface="Soberana Sans"/>
                <a:cs typeface="Soberana Sans"/>
              </a:rPr>
              <a:t>min</a:t>
            </a:r>
            <a:endParaRPr lang="en-US" sz="2500" dirty="0">
              <a:solidFill>
                <a:schemeClr val="tx2">
                  <a:lumMod val="60000"/>
                  <a:lumOff val="40000"/>
                </a:schemeClr>
              </a:solidFill>
              <a:latin typeface="Soberana Sans"/>
              <a:cs typeface="Soberana Sans"/>
            </a:endParaRPr>
          </a:p>
        </p:txBody>
      </p:sp>
      <p:pic>
        <p:nvPicPr>
          <p:cNvPr id="6" name="Picture 11">
            <a:extLst>
              <a:ext uri="{FF2B5EF4-FFF2-40B4-BE49-F238E27FC236}">
                <a16:creationId xmlns="" xmlns:a16="http://schemas.microsoft.com/office/drawing/2014/main" id="{CDC0B9EF-4261-4A43-BE28-326C0BC7C73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0"/>
            <a:ext cx="838200" cy="838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2703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685807" y="1308751"/>
            <a:ext cx="7634507" cy="5055208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15240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943708" y="152400"/>
            <a:ext cx="5147383" cy="445974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8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REAFIRMO Y ORDENO</a:t>
            </a:r>
            <a:endParaRPr sz="2800" dirty="0">
              <a:latin typeface="Soberana Sans"/>
              <a:cs typeface="Soberana Sans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="" xmlns:a16="http://schemas.microsoft.com/office/drawing/2014/main" id="{7AA2F7C0-3915-F041-9113-36F645B9863A}"/>
              </a:ext>
            </a:extLst>
          </p:cNvPr>
          <p:cNvSpPr txBox="1"/>
          <p:nvPr/>
        </p:nvSpPr>
        <p:spPr>
          <a:xfrm>
            <a:off x="304800" y="838200"/>
            <a:ext cx="8458200" cy="5567437"/>
          </a:xfrm>
          <a:prstGeom prst="rect">
            <a:avLst/>
          </a:prstGeom>
        </p:spPr>
        <p:txBody>
          <a:bodyPr vert="horz" wrap="square" lIns="0" tIns="62753" rIns="0" bIns="0" rtlCol="0">
            <a:spAutoFit/>
          </a:bodyPr>
          <a:lstStyle/>
          <a:p>
            <a:pPr marR="5080" algn="just">
              <a:spcBef>
                <a:spcPts val="100"/>
              </a:spcBef>
            </a:pP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Identificar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entornos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activan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tus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botones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emocionales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predisponen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sentir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ciertas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emociones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tiene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varias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ventajas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R="5080" algn="just">
              <a:spcBef>
                <a:spcPts val="100"/>
              </a:spcBef>
            </a:pPr>
            <a:endParaRPr lang="en-US" sz="3200" spc="-15" dirty="0" smtClean="0">
              <a:latin typeface="Arial" pitchFamily="34" charset="0"/>
              <a:cs typeface="Arial" pitchFamily="34" charset="0"/>
            </a:endParaRPr>
          </a:p>
          <a:p>
            <a:pPr marR="5080" algn="just">
              <a:spcBef>
                <a:spcPts val="100"/>
              </a:spcBef>
            </a:pP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Si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sabes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un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ámbito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específico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genera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incomodidad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puedes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evitarlo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modificarlo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prepararte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con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antelación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no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afecte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Conocer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las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cualidades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ambientes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generan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calma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fomentan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creatividad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ayudará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integrar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algunos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esos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aspectos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tus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propios</a:t>
            </a:r>
            <a:r>
              <a:rPr lang="en-US" sz="32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spc="-15" dirty="0" err="1" smtClean="0">
                <a:latin typeface="Arial" pitchFamily="34" charset="0"/>
                <a:cs typeface="Arial" pitchFamily="34" charset="0"/>
              </a:rPr>
              <a:t>espacios</a:t>
            </a:r>
            <a:r>
              <a:rPr lang="en-US" sz="3600" spc="-15" dirty="0" smtClean="0">
                <a:latin typeface="Soberana Sans" panose="02000000000000000000" pitchFamily="2" charset="77"/>
                <a:cs typeface="Soberana Sans"/>
              </a:rPr>
              <a:t>. </a:t>
            </a:r>
            <a:endParaRPr lang="en-US" sz="3600" spc="-15" dirty="0">
              <a:latin typeface="Soberana Sans" panose="02000000000000000000" pitchFamily="2" charset="77"/>
              <a:cs typeface="Soberana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8597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685800" y="1244696"/>
            <a:ext cx="7634507" cy="5055208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943708" y="0"/>
            <a:ext cx="5147383" cy="445974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8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Para tu vida diaria</a:t>
            </a:r>
            <a:endParaRPr sz="2800" dirty="0">
              <a:latin typeface="Soberana Sans"/>
              <a:cs typeface="Soberana Sans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="" xmlns:a16="http://schemas.microsoft.com/office/drawing/2014/main" id="{7AA2F7C0-3915-F041-9113-36F645B9863A}"/>
              </a:ext>
            </a:extLst>
          </p:cNvPr>
          <p:cNvSpPr txBox="1"/>
          <p:nvPr/>
        </p:nvSpPr>
        <p:spPr>
          <a:xfrm>
            <a:off x="381000" y="533400"/>
            <a:ext cx="8534400" cy="5259660"/>
          </a:xfrm>
          <a:prstGeom prst="rect">
            <a:avLst/>
          </a:prstGeom>
        </p:spPr>
        <p:txBody>
          <a:bodyPr vert="horz" wrap="square" lIns="0" tIns="62753" rIns="0" bIns="0" rtlCol="0">
            <a:spAutoFit/>
          </a:bodyPr>
          <a:lstStyle/>
          <a:p>
            <a:pPr marR="5080" algn="just">
              <a:spcBef>
                <a:spcPts val="100"/>
              </a:spcBef>
            </a:pP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Los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lugares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entornos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en los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estamos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frecuentamos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influyen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en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nuestras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emociones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. Te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proponemos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visites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los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lugares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sueles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frecuentar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cerca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tu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casa o escuela y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prestes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atención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a las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emociones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generan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esos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espacios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R="5080" algn="just">
              <a:spcBef>
                <a:spcPts val="100"/>
              </a:spcBef>
            </a:pP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A su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vez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queremos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concentrarnos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aprender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la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materia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nos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gusta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útil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imaginar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cómo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el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salón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clases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nos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puede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ayudar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hacerlo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R="5080" algn="just">
              <a:spcBef>
                <a:spcPts val="100"/>
              </a:spcBef>
            </a:pP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Imagina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las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características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del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salón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clases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¿qué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gustaría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añadir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cambiar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para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que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ese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entorno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te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ayude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concentrarte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2400" b="1" spc="-15" dirty="0" err="1" smtClean="0">
                <a:latin typeface="Arial" pitchFamily="34" charset="0"/>
                <a:cs typeface="Arial" pitchFamily="34" charset="0"/>
              </a:rPr>
              <a:t>aprender</a:t>
            </a:r>
            <a:r>
              <a:rPr lang="en-US" sz="2400" b="1" spc="-15" dirty="0" smtClean="0">
                <a:latin typeface="Arial" pitchFamily="34" charset="0"/>
                <a:cs typeface="Arial" pitchFamily="34" charset="0"/>
              </a:rPr>
              <a:t>?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Escribe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spc="-15" dirty="0" err="1" smtClean="0">
                <a:latin typeface="Arial" pitchFamily="34" charset="0"/>
                <a:cs typeface="Arial" pitchFamily="34" charset="0"/>
              </a:rPr>
              <a:t>tres</a:t>
            </a:r>
            <a:r>
              <a:rPr lang="en-US" sz="2400" spc="-15" dirty="0" smtClean="0">
                <a:latin typeface="Arial" pitchFamily="34" charset="0"/>
                <a:cs typeface="Arial" pitchFamily="34" charset="0"/>
              </a:rPr>
              <a:t>: ______________________________________________________________________________________________________________________________________________________</a:t>
            </a:r>
            <a:endParaRPr lang="en-US" sz="2400" spc="-15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8">
            <a:extLst>
              <a:ext uri="{FF2B5EF4-FFF2-40B4-BE49-F238E27FC236}">
                <a16:creationId xmlns="" xmlns:a16="http://schemas.microsoft.com/office/drawing/2014/main" id="{AD660D75-67BB-664B-BFD1-C1277D46D824}"/>
              </a:ext>
            </a:extLst>
          </p:cNvPr>
          <p:cNvSpPr/>
          <p:nvPr/>
        </p:nvSpPr>
        <p:spPr>
          <a:xfrm>
            <a:off x="838200" y="-7257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685800" y="1244696"/>
            <a:ext cx="7634507" cy="5055208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76200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943708" y="780361"/>
            <a:ext cx="5147383" cy="445974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ES" sz="28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¿Quieres </a:t>
            </a:r>
            <a:r>
              <a:rPr lang="es-ES" sz="2800" b="1" spc="-5" dirty="0">
                <a:solidFill>
                  <a:srgbClr val="FFFFFF"/>
                </a:solidFill>
                <a:latin typeface="Soberana Sans"/>
                <a:cs typeface="Soberana Sans"/>
              </a:rPr>
              <a:t>saber </a:t>
            </a:r>
            <a:r>
              <a:rPr lang="es-ES" sz="2800" b="1" spc="-5" dirty="0" smtClean="0">
                <a:solidFill>
                  <a:srgbClr val="FFFFFF"/>
                </a:solidFill>
                <a:latin typeface="Soberana Sans"/>
                <a:cs typeface="Soberana Sans"/>
              </a:rPr>
              <a:t>más?</a:t>
            </a:r>
            <a:endParaRPr sz="2800" dirty="0">
              <a:latin typeface="Soberana Sans"/>
              <a:cs typeface="Soberana Sans"/>
            </a:endParaRPr>
          </a:p>
        </p:txBody>
      </p:sp>
      <p:sp>
        <p:nvSpPr>
          <p:cNvPr id="7" name="object 35">
            <a:extLst>
              <a:ext uri="{FF2B5EF4-FFF2-40B4-BE49-F238E27FC236}">
                <a16:creationId xmlns="" xmlns:a16="http://schemas.microsoft.com/office/drawing/2014/main" id="{7AA2F7C0-3915-F041-9113-36F645B9863A}"/>
              </a:ext>
            </a:extLst>
          </p:cNvPr>
          <p:cNvSpPr txBox="1"/>
          <p:nvPr/>
        </p:nvSpPr>
        <p:spPr>
          <a:xfrm>
            <a:off x="884460" y="1435224"/>
            <a:ext cx="7237186" cy="4090109"/>
          </a:xfrm>
          <a:prstGeom prst="rect">
            <a:avLst/>
          </a:prstGeom>
        </p:spPr>
        <p:txBody>
          <a:bodyPr vert="horz" wrap="square" lIns="0" tIns="62753" rIns="0" bIns="0" rtlCol="0">
            <a:spAutoFit/>
          </a:bodyPr>
          <a:lstStyle/>
          <a:p>
            <a:pPr marR="5080" algn="just">
              <a:spcBef>
                <a:spcPts val="100"/>
              </a:spcBef>
            </a:pP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¿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Sabías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que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varias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investigaciones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han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demostrado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que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estar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en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contacto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con la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naturaleza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aviva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tu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concentración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? </a:t>
            </a:r>
          </a:p>
          <a:p>
            <a:pPr marR="5080" algn="just">
              <a:spcBef>
                <a:spcPts val="100"/>
              </a:spcBef>
            </a:pPr>
            <a:endParaRPr lang="en-US" sz="2600" spc="-15" dirty="0" smtClean="0">
              <a:latin typeface="Soberana Sans" panose="02000000000000000000" pitchFamily="2" charset="77"/>
              <a:cs typeface="Soberana Sans"/>
            </a:endParaRPr>
          </a:p>
          <a:p>
            <a:pPr marR="5080" algn="just">
              <a:spcBef>
                <a:spcPts val="100"/>
              </a:spcBef>
            </a:pP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Se ha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observado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que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pasar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tiempo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en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ambientes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naturales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,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como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los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parques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, se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relaciona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directamente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con la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recuperación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del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cansancio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mental y el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estrés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.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Incluso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tener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plantas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en casa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te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puede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ayudar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a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tener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un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lugar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agradable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para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relajarte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,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enfocarte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 y </a:t>
            </a:r>
            <a:r>
              <a:rPr lang="en-US" sz="2600" spc="-15" dirty="0" err="1" smtClean="0">
                <a:latin typeface="Soberana Sans" panose="02000000000000000000" pitchFamily="2" charset="77"/>
                <a:cs typeface="Soberana Sans"/>
              </a:rPr>
              <a:t>estudiar</a:t>
            </a:r>
            <a:r>
              <a:rPr lang="en-US" sz="2600" spc="-15" dirty="0" smtClean="0">
                <a:latin typeface="Soberana Sans" panose="02000000000000000000" pitchFamily="2" charset="77"/>
                <a:cs typeface="Soberana Sans"/>
              </a:rPr>
              <a:t>.</a:t>
            </a:r>
            <a:endParaRPr lang="en-US" sz="2600" spc="-15" dirty="0">
              <a:latin typeface="Soberana Sans" panose="02000000000000000000" pitchFamily="2" charset="77"/>
              <a:cs typeface="Soberana San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8">
            <a:extLst>
              <a:ext uri="{FF2B5EF4-FFF2-40B4-BE49-F238E27FC236}">
                <a16:creationId xmlns="" xmlns:a16="http://schemas.microsoft.com/office/drawing/2014/main" id="{E1C22324-154A-D94C-B08B-1ECFD16FE7E3}"/>
              </a:ext>
            </a:extLst>
          </p:cNvPr>
          <p:cNvSpPr/>
          <p:nvPr/>
        </p:nvSpPr>
        <p:spPr>
          <a:xfrm>
            <a:off x="6281057" y="6495143"/>
            <a:ext cx="2362200" cy="381000"/>
          </a:xfrm>
          <a:custGeom>
            <a:avLst/>
            <a:gdLst/>
            <a:ahLst/>
            <a:cxnLst/>
            <a:rect l="l" t="t" r="r" b="b"/>
            <a:pathLst>
              <a:path w="2479675" h="1566545">
                <a:moveTo>
                  <a:pt x="0" y="1565998"/>
                </a:moveTo>
                <a:lnTo>
                  <a:pt x="2479332" y="1565998"/>
                </a:lnTo>
                <a:lnTo>
                  <a:pt x="2479332" y="0"/>
                </a:lnTo>
                <a:lnTo>
                  <a:pt x="0" y="0"/>
                </a:lnTo>
                <a:lnTo>
                  <a:pt x="0" y="1565998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4" name="object 9">
            <a:extLst>
              <a:ext uri="{FF2B5EF4-FFF2-40B4-BE49-F238E27FC236}">
                <a16:creationId xmlns="" xmlns:a16="http://schemas.microsoft.com/office/drawing/2014/main" id="{442181FA-95F4-AD46-A6C4-B05EF93DD585}"/>
              </a:ext>
            </a:extLst>
          </p:cNvPr>
          <p:cNvSpPr/>
          <p:nvPr/>
        </p:nvSpPr>
        <p:spPr>
          <a:xfrm>
            <a:off x="152400" y="685800"/>
            <a:ext cx="8839200" cy="5943600"/>
          </a:xfrm>
          <a:custGeom>
            <a:avLst/>
            <a:gdLst/>
            <a:ahLst/>
            <a:cxnLst/>
            <a:rect l="l" t="t" r="r" b="b"/>
            <a:pathLst>
              <a:path w="2256154" h="3878579">
                <a:moveTo>
                  <a:pt x="0" y="3878148"/>
                </a:moveTo>
                <a:lnTo>
                  <a:pt x="2256002" y="3878148"/>
                </a:lnTo>
                <a:lnTo>
                  <a:pt x="2256002" y="0"/>
                </a:lnTo>
                <a:lnTo>
                  <a:pt x="0" y="0"/>
                </a:lnTo>
                <a:lnTo>
                  <a:pt x="0" y="3878148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 lIns="0" tIns="0" rIns="0" bIns="0" rtlCol="0"/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El reconocer la influencia que tiene en nosotros los entornos donde nos desarrollamos, puede darnos información valiosa para incrementar nuestro autoconocimiento, bienestar emocional y profesional. </a:t>
            </a:r>
            <a:r>
              <a:rPr lang="es-MX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¿Qué respuesta emocional surge en usted al entrar al aula?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Identificar esta influencia le permitirá ayudar al proceso de regulación emocional de sus estudiantes al gestionar el espacio físico del aula, de tal manera que propicie la calma, concentración y curiosidad requerida para el aprendizaje. Ejemplos de esto es moverse por el espacio del salón de clases mientras imparte su materia, realizar de forma rutinaria momentos de silencio y de entrenamiento de la atención o procurar entre todos que el aula esté ordenada y limpia. </a:t>
            </a:r>
            <a:r>
              <a:rPr lang="es-MX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¿Ha escuchado hablar de la psicología  ambiental?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Estudia la influencia del espacio físico en la conducta humana. </a:t>
            </a:r>
          </a:p>
          <a:p>
            <a:pPr algn="just"/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Puede encontrar más información en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Youtube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como Psicología ambiental de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Nayade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Psicólogos o entrar a esta dirección: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https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:// www.youtube.com/watch?v=infARvHfa2s. También puede consultar el apartado “Ambientes propicios para el aprendizaje” del nuevo Modelo Educativo de la SEP (2017).</a:t>
            </a:r>
            <a:endParaRPr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ect 10">
            <a:extLst>
              <a:ext uri="{FF2B5EF4-FFF2-40B4-BE49-F238E27FC236}">
                <a16:creationId xmlns="" xmlns:a16="http://schemas.microsoft.com/office/drawing/2014/main" id="{29700AC3-8E6B-3242-A3F9-D407FB9AF115}"/>
              </a:ext>
            </a:extLst>
          </p:cNvPr>
          <p:cNvSpPr/>
          <p:nvPr/>
        </p:nvSpPr>
        <p:spPr>
          <a:xfrm>
            <a:off x="685800" y="0"/>
            <a:ext cx="7634514" cy="464335"/>
          </a:xfrm>
          <a:custGeom>
            <a:avLst/>
            <a:gdLst/>
            <a:ahLst/>
            <a:cxnLst/>
            <a:rect l="l" t="t" r="r" b="b"/>
            <a:pathLst>
              <a:path w="2256154" h="318134">
                <a:moveTo>
                  <a:pt x="2116302" y="0"/>
                </a:moveTo>
                <a:lnTo>
                  <a:pt x="139700" y="0"/>
                </a:lnTo>
                <a:lnTo>
                  <a:pt x="58935" y="2182"/>
                </a:lnTo>
                <a:lnTo>
                  <a:pt x="17462" y="17462"/>
                </a:lnTo>
                <a:lnTo>
                  <a:pt x="2182" y="58935"/>
                </a:lnTo>
                <a:lnTo>
                  <a:pt x="0" y="139700"/>
                </a:lnTo>
                <a:lnTo>
                  <a:pt x="0" y="317804"/>
                </a:lnTo>
                <a:lnTo>
                  <a:pt x="2256002" y="317804"/>
                </a:lnTo>
                <a:lnTo>
                  <a:pt x="2256002" y="139700"/>
                </a:lnTo>
                <a:lnTo>
                  <a:pt x="2253819" y="58935"/>
                </a:lnTo>
                <a:lnTo>
                  <a:pt x="2238540" y="17462"/>
                </a:lnTo>
                <a:lnTo>
                  <a:pt x="2197066" y="2182"/>
                </a:lnTo>
                <a:lnTo>
                  <a:pt x="2116302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900"/>
          </a:p>
        </p:txBody>
      </p:sp>
      <p:sp>
        <p:nvSpPr>
          <p:cNvPr id="6" name="object 34">
            <a:extLst>
              <a:ext uri="{FF2B5EF4-FFF2-40B4-BE49-F238E27FC236}">
                <a16:creationId xmlns="" xmlns:a16="http://schemas.microsoft.com/office/drawing/2014/main" id="{E754D0E2-1A68-F040-940E-A10FFF65897C}"/>
              </a:ext>
            </a:extLst>
          </p:cNvPr>
          <p:cNvSpPr txBox="1"/>
          <p:nvPr/>
        </p:nvSpPr>
        <p:spPr>
          <a:xfrm>
            <a:off x="943708" y="0"/>
            <a:ext cx="7285892" cy="445974"/>
          </a:xfrm>
          <a:prstGeom prst="rect">
            <a:avLst/>
          </a:prstGeom>
        </p:spPr>
        <p:txBody>
          <a:bodyPr vert="horz" wrap="square" lIns="0" tIns="14941" rIns="0" bIns="0" rtlCol="0">
            <a:spAutoFit/>
          </a:bodyPr>
          <a:lstStyle/>
          <a:p>
            <a:pPr marL="14941">
              <a:spcBef>
                <a:spcPts val="117"/>
              </a:spcBef>
            </a:pPr>
            <a:r>
              <a:rPr lang="es-MX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Aplicaciones para el aula y su vida diaria </a:t>
            </a:r>
            <a:endParaRPr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87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D48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</TotalTime>
  <Words>996</Words>
  <Application>Microsoft Office PowerPoint</Application>
  <PresentationFormat>Carta (216 x 279 mm)</PresentationFormat>
  <Paragraphs>78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1 LUGARES QUE DISPARAN   MIS EMOCIONES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¿De qué se trata la conciencia social?</dc:title>
  <dc:creator>Ana Paulina Monroy Velasco</dc:creator>
  <cp:lastModifiedBy>TUTORIAS ELIZABETH</cp:lastModifiedBy>
  <cp:revision>137</cp:revision>
  <dcterms:created xsi:type="dcterms:W3CDTF">2018-06-27T19:50:18Z</dcterms:created>
  <dcterms:modified xsi:type="dcterms:W3CDTF">2020-02-20T17:10:22Z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2018-06-27T00:00:00Z</vt:filetime>
  </property>
</Properties>
</file>