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7" r:id="rId8"/>
    <p:sldId id="278" r:id="rId9"/>
    <p:sldId id="279"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28E1813E-31F9-44AA-AE03-3C2EE4B0D737}" type="slidenum">
              <a:rPr lang="es-MX" smtClean="0"/>
              <a:pPr/>
              <a:t>6</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1" y="1142563"/>
            <a:ext cx="8148190" cy="1446550"/>
          </a:xfrm>
          <a:prstGeom prst="rect">
            <a:avLst/>
          </a:prstGeom>
        </p:spPr>
        <p:txBody>
          <a:bodyPr wrap="square">
            <a:spAutoFit/>
          </a:bodyPr>
          <a:lstStyle/>
          <a:p>
            <a:r>
              <a:rPr lang="es-MX" sz="4400" dirty="0" smtClean="0">
                <a:solidFill>
                  <a:schemeClr val="accent3">
                    <a:lumMod val="75000"/>
                  </a:schemeClr>
                </a:solidFill>
                <a:latin typeface="Arial Black" pitchFamily="34" charset="0"/>
              </a:rPr>
              <a:t>Desventajas de dejarse llevar por las emociones</a:t>
            </a:r>
            <a:endParaRPr lang="es-MX" sz="4400" dirty="0">
              <a:solidFill>
                <a:schemeClr val="accent3">
                  <a:lumMod val="75000"/>
                </a:schemeClr>
              </a:solidFill>
              <a:latin typeface="Arial Black" pitchFamily="34" charset="0"/>
            </a:endParaRPr>
          </a:p>
        </p:txBody>
      </p:sp>
      <p:sp>
        <p:nvSpPr>
          <p:cNvPr id="8" name="Oval 8">
            <a:extLst>
              <a:ext uri="{FF2B5EF4-FFF2-40B4-BE49-F238E27FC236}">
                <a16:creationId xmlns:a16="http://schemas.microsoft.com/office/drawing/2014/main" xmlns=""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Autoregulación</a:t>
            </a:r>
            <a:endParaRPr lang="en-US" dirty="0"/>
          </a:p>
        </p:txBody>
      </p:sp>
      <p:pic>
        <p:nvPicPr>
          <p:cNvPr id="10" name="9 Imagen" descr="C:\Users\BECAS 3\AppData\Local\Microsoft\Windows\Temporary Internet Files\Content.IE5\0IGUQ6HK\furious-2514031_960_720[1].jpg"/>
          <p:cNvPicPr/>
          <p:nvPr/>
        </p:nvPicPr>
        <p:blipFill>
          <a:blip r:embed="rId5" cstate="print"/>
          <a:srcRect/>
          <a:stretch>
            <a:fillRect/>
          </a:stretch>
        </p:blipFill>
        <p:spPr bwMode="auto">
          <a:xfrm>
            <a:off x="2728686" y="2772229"/>
            <a:ext cx="1524000" cy="1451428"/>
          </a:xfrm>
          <a:prstGeom prst="rect">
            <a:avLst/>
          </a:prstGeom>
          <a:noFill/>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rgbClr val="0070C0"/>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217714" y="44259"/>
            <a:ext cx="8279172" cy="6278642"/>
          </a:xfrm>
          <a:prstGeom prst="rect">
            <a:avLst/>
          </a:prstGeom>
        </p:spPr>
        <p:txBody>
          <a:bodyPr wrap="square">
            <a:spAutoFit/>
          </a:bodyPr>
          <a:lstStyle/>
          <a:p>
            <a:pPr algn="just"/>
            <a:r>
              <a:rPr lang="es-MX" sz="2400" dirty="0" smtClean="0">
                <a:solidFill>
                  <a:schemeClr val="accent3">
                    <a:lumMod val="75000"/>
                  </a:schemeClr>
                </a:solidFill>
                <a:latin typeface="Arial Black" pitchFamily="34" charset="0"/>
              </a:rPr>
              <a:t>CONTEXTO</a:t>
            </a:r>
          </a:p>
          <a:p>
            <a:pPr algn="just"/>
            <a:endParaRPr lang="es-MX" dirty="0" smtClean="0">
              <a:latin typeface="Arial Black" pitchFamily="34" charset="0"/>
            </a:endParaRPr>
          </a:p>
          <a:p>
            <a:pPr algn="just">
              <a:lnSpc>
                <a:spcPct val="150000"/>
              </a:lnSpc>
            </a:pPr>
            <a:r>
              <a:rPr lang="es-MX" sz="2400" dirty="0" smtClean="0">
                <a:solidFill>
                  <a:srgbClr val="0070C0"/>
                </a:solidFill>
                <a:latin typeface="Arial" pitchFamily="34" charset="0"/>
                <a:cs typeface="Arial" pitchFamily="34" charset="0"/>
              </a:rPr>
              <a:t>El control de la impulsividad es indispensable en los adolescentes porque ésta los puede llevar a reaccionar de forma precipitada sin tener en cuenta las consecuencias de sus actos. Cuando el estudiante se reconoce capaz de no actuar impulsivamente, se siente con mayor control de las situaciones porque sabe que está en sus manos elegir cómo reaccionar ante ellas. Si se trabaja en su autoconocimiento y capacidad de reflexión sobre los factores que lo llevan a reaccionar de manera impulsiva, entonces le será más fácil </a:t>
            </a:r>
            <a:r>
              <a:rPr lang="es-MX" sz="2400" dirty="0" err="1" smtClean="0">
                <a:solidFill>
                  <a:srgbClr val="0070C0"/>
                </a:solidFill>
                <a:latin typeface="Arial" pitchFamily="34" charset="0"/>
                <a:cs typeface="Arial" pitchFamily="34" charset="0"/>
              </a:rPr>
              <a:t>autorregularse</a:t>
            </a:r>
            <a:r>
              <a:rPr lang="es-MX" sz="2400" dirty="0" smtClean="0">
                <a:solidFill>
                  <a:srgbClr val="0070C0"/>
                </a:solidFill>
                <a:latin typeface="Arial" pitchFamily="34" charset="0"/>
                <a:cs typeface="Arial" pitchFamily="34" charset="0"/>
              </a:rPr>
              <a:t> emocionalmente. </a:t>
            </a:r>
            <a:endParaRPr lang="es-MX" sz="2400"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015663"/>
          </a:xfrm>
          <a:prstGeom prst="rect">
            <a:avLst/>
          </a:prstGeom>
          <a:noFill/>
        </p:spPr>
        <p:txBody>
          <a:bodyPr wrap="square" rtlCol="0">
            <a:spAutoFit/>
          </a:bodyPr>
          <a:lstStyle/>
          <a:p>
            <a:r>
              <a:rPr lang="es-MX" sz="2000" dirty="0" smtClean="0">
                <a:solidFill>
                  <a:schemeClr val="accent3">
                    <a:lumMod val="75000"/>
                  </a:schemeClr>
                </a:solidFill>
                <a:latin typeface="Arial Black" pitchFamily="34" charset="0"/>
              </a:rPr>
              <a:t>¿Cuál es el objetivo de la lección?</a:t>
            </a:r>
          </a:p>
          <a:p>
            <a:r>
              <a:rPr lang="es-MX" sz="2000" dirty="0" smtClean="0">
                <a:latin typeface="Arial Black" pitchFamily="34" charset="0"/>
              </a:rPr>
              <a:t> </a:t>
            </a:r>
            <a:r>
              <a:rPr lang="es-MX" sz="2000" dirty="0" smtClean="0">
                <a:solidFill>
                  <a:srgbClr val="0070C0"/>
                </a:solidFill>
                <a:latin typeface="Arial" pitchFamily="34" charset="0"/>
                <a:cs typeface="Arial" pitchFamily="34" charset="0"/>
              </a:rPr>
              <a:t>Que los estudiantes identifiquen algunas desventajas de reaccionar impulsivamente. </a:t>
            </a:r>
            <a:endParaRPr lang="es-MX" sz="2000" b="1" cap="small" dirty="0">
              <a:solidFill>
                <a:srgbClr val="0070C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236431"/>
            <a:ext cx="9015413" cy="984885"/>
          </a:xfrm>
          <a:prstGeom prst="rect">
            <a:avLst/>
          </a:prstGeom>
        </p:spPr>
        <p:txBody>
          <a:bodyPr wrap="square">
            <a:spAutoFit/>
          </a:bodyPr>
          <a:lstStyle/>
          <a:p>
            <a:pPr algn="ctr"/>
            <a:r>
              <a:rPr lang="es-MX" dirty="0" smtClean="0">
                <a:solidFill>
                  <a:schemeClr val="accent3">
                    <a:lumMod val="75000"/>
                  </a:schemeClr>
                </a:solidFill>
                <a:latin typeface="Arial Black" pitchFamily="34" charset="0"/>
              </a:rPr>
              <a:t>¿Por qué es importante? </a:t>
            </a:r>
          </a:p>
          <a:p>
            <a:pPr algn="r"/>
            <a:r>
              <a:rPr lang="es-MX" sz="2000" dirty="0" smtClean="0">
                <a:solidFill>
                  <a:srgbClr val="0070C0"/>
                </a:solidFill>
                <a:latin typeface="Arial" pitchFamily="34" charset="0"/>
                <a:cs typeface="Arial" pitchFamily="34" charset="0"/>
              </a:rPr>
              <a:t>Porque favorece el reconocimiento de las consecuencias negativas que puede tener actuar sin detenerse a pensar</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8" name="17 CuadroTexto"/>
          <p:cNvSpPr txBox="1"/>
          <p:nvPr/>
        </p:nvSpPr>
        <p:spPr>
          <a:xfrm>
            <a:off x="0" y="2401384"/>
            <a:ext cx="9015412" cy="4247317"/>
          </a:xfrm>
          <a:prstGeom prst="rect">
            <a:avLst/>
          </a:prstGeom>
          <a:noFill/>
        </p:spPr>
        <p:txBody>
          <a:bodyPr wrap="square" rtlCol="0">
            <a:spAutoFit/>
          </a:bodyPr>
          <a:lstStyle/>
          <a:p>
            <a:r>
              <a:rPr lang="es-MX" dirty="0" smtClean="0">
                <a:solidFill>
                  <a:schemeClr val="accent3">
                    <a:lumMod val="75000"/>
                  </a:schemeClr>
                </a:solidFill>
                <a:latin typeface="Arial Black" pitchFamily="34" charset="0"/>
              </a:rPr>
              <a:t>Estructura de la sesión y recomendaciones específicas</a:t>
            </a:r>
          </a:p>
          <a:p>
            <a:endParaRPr lang="es-MX" dirty="0" smtClean="0">
              <a:latin typeface="Arial Black" pitchFamily="34" charset="0"/>
            </a:endParaRPr>
          </a:p>
          <a:p>
            <a:r>
              <a:rPr lang="es-MX" dirty="0" smtClean="0">
                <a:solidFill>
                  <a:schemeClr val="accent3">
                    <a:lumMod val="75000"/>
                  </a:schemeClr>
                </a:solidFill>
                <a:latin typeface="Arial Black" pitchFamily="34" charset="0"/>
              </a:rPr>
              <a:t>Presentación</a:t>
            </a:r>
          </a:p>
          <a:p>
            <a:r>
              <a:rPr lang="es-MX" dirty="0" smtClean="0">
                <a:solidFill>
                  <a:srgbClr val="0070C0"/>
                </a:solidFill>
                <a:latin typeface="Arial" pitchFamily="34" charset="0"/>
                <a:cs typeface="Arial" pitchFamily="34" charset="0"/>
              </a:rPr>
              <a:t> Invita a los estudiantes a leer la introducción de la actividad y “El reto es”.</a:t>
            </a:r>
          </a:p>
          <a:p>
            <a:endParaRPr lang="es-ES" dirty="0" smtClean="0">
              <a:latin typeface="Arial Black" pitchFamily="34" charset="0"/>
            </a:endParaRPr>
          </a:p>
          <a:p>
            <a:pPr algn="just"/>
            <a:r>
              <a:rPr lang="es-MX" b="1" dirty="0" smtClean="0">
                <a:solidFill>
                  <a:schemeClr val="accent3">
                    <a:lumMod val="75000"/>
                  </a:schemeClr>
                </a:solidFill>
                <a:latin typeface="Arial Black" pitchFamily="34" charset="0"/>
                <a:cs typeface="Arial" pitchFamily="34" charset="0"/>
              </a:rPr>
              <a:t>Introducción</a:t>
            </a:r>
          </a:p>
          <a:p>
            <a:pPr algn="just"/>
            <a:r>
              <a:rPr lang="es-MX" dirty="0" smtClean="0">
                <a:solidFill>
                  <a:srgbClr val="0070C0"/>
                </a:solidFill>
                <a:latin typeface="Arial" pitchFamily="34" charset="0"/>
                <a:cs typeface="Arial" pitchFamily="34" charset="0"/>
              </a:rPr>
              <a:t>Carlos es delantero de su equipo de futbol. Las últimas tres ocasiones en las que les quitó el balón a sus contrarios, fue agredido por alguno de ellos. Conforme transcurrió el tiempo, Carlos fue perdiendo la paciencia hasta que a pocos minutos de que finalizara el encuentro, respondió el último contacto con un codazo que, al estar en el área chica de su portería, fue sancionado con un  penal en contra que le costó la derrota.</a:t>
            </a:r>
          </a:p>
          <a:p>
            <a:pPr algn="just"/>
            <a:r>
              <a:rPr lang="es-ES" dirty="0" smtClean="0">
                <a:solidFill>
                  <a:srgbClr val="0070C0"/>
                </a:solidFill>
                <a:latin typeface="Arial" pitchFamily="34" charset="0"/>
                <a:cs typeface="Arial" pitchFamily="34" charset="0"/>
              </a:rPr>
              <a:t>A veces actuamos impulsivamente y tenemos consecuencias que no nos ayudan. ¿Te ha pasado?</a:t>
            </a:r>
          </a:p>
          <a:p>
            <a:pPr algn="just"/>
            <a:r>
              <a:rPr lang="es-ES" b="1" dirty="0" smtClean="0">
                <a:solidFill>
                  <a:srgbClr val="0070C0"/>
                </a:solidFill>
                <a:latin typeface="Arial" pitchFamily="34" charset="0"/>
                <a:cs typeface="Arial" pitchFamily="34" charset="0"/>
              </a:rPr>
              <a:t>El Reto es </a:t>
            </a:r>
            <a:r>
              <a:rPr lang="es-ES" dirty="0" smtClean="0">
                <a:solidFill>
                  <a:srgbClr val="0070C0"/>
                </a:solidFill>
                <a:latin typeface="Arial" pitchFamily="34" charset="0"/>
                <a:cs typeface="Arial" pitchFamily="34" charset="0"/>
              </a:rPr>
              <a:t>identificar algunas desventajas de reaccionar impulsivamente.</a:t>
            </a:r>
            <a:endParaRPr lang="es-MX"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795"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85357" y="6405"/>
            <a:ext cx="8667256" cy="8094524"/>
          </a:xfrm>
          <a:prstGeom prst="rect">
            <a:avLst/>
          </a:prstGeom>
          <a:noFill/>
        </p:spPr>
        <p:txBody>
          <a:bodyPr wrap="square" rtlCol="0">
            <a:spAutoFit/>
          </a:bodyPr>
          <a:lstStyle/>
          <a:p>
            <a:r>
              <a:rPr lang="es-MX" sz="2000" dirty="0" smtClean="0">
                <a:solidFill>
                  <a:srgbClr val="0070C0"/>
                </a:solidFill>
                <a:latin typeface="Arial Black" pitchFamily="34" charset="0"/>
              </a:rPr>
              <a:t>Actividad 1: En equipo observen las siguientes imágenes y contesten las preguntas aquí o en su cuaderno.</a:t>
            </a: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endParaRPr lang="es-ES" sz="2000" dirty="0" smtClean="0">
              <a:latin typeface="Arial Black" pitchFamily="34" charset="0"/>
            </a:endParaRPr>
          </a:p>
          <a:p>
            <a:r>
              <a:rPr lang="es-MX" sz="2000" dirty="0" smtClean="0">
                <a:solidFill>
                  <a:srgbClr val="0070C0"/>
                </a:solidFill>
              </a:rPr>
              <a:t>Los casos se presentan a manera de imágenes con el propósito de que los estudiantes observen cómo las acciones impulsivas pueden llevar a consecuencias negativas. </a:t>
            </a:r>
          </a:p>
          <a:p>
            <a:pPr marL="457200" indent="-457200">
              <a:buAutoNum type="alphaLcPeriod"/>
            </a:pPr>
            <a:r>
              <a:rPr lang="es-ES" sz="2000" dirty="0" smtClean="0">
                <a:solidFill>
                  <a:srgbClr val="0070C0"/>
                </a:solidFill>
              </a:rPr>
              <a:t>¿ qué podrías detenerse a pensar las personas de las imágenes antes de actuar? _______________________________________________________________</a:t>
            </a:r>
          </a:p>
          <a:p>
            <a:pPr marL="457200" indent="-457200">
              <a:buAutoNum type="alphaLcPeriod"/>
            </a:pPr>
            <a:r>
              <a:rPr lang="es-ES" sz="2000" dirty="0" smtClean="0">
                <a:solidFill>
                  <a:srgbClr val="0070C0"/>
                </a:solidFill>
              </a:rPr>
              <a:t>¿Qué otras opciones piensan que tienen las personas de las imágenes para actuar ante la situación que enfrentan? _______________________________________________________________</a:t>
            </a:r>
          </a:p>
          <a:p>
            <a:pPr marL="457200" indent="-457200"/>
            <a:endParaRPr lang="es-ES" sz="2000" dirty="0" smtClean="0">
              <a:solidFill>
                <a:srgbClr val="0070C0"/>
              </a:solidFill>
            </a:endParaRPr>
          </a:p>
          <a:p>
            <a:pPr marL="457200" indent="-457200"/>
            <a:r>
              <a:rPr lang="es-ES" sz="2000" dirty="0" smtClean="0">
                <a:solidFill>
                  <a:srgbClr val="0070C0"/>
                </a:solidFill>
              </a:rPr>
              <a:t>Esperen la indicación de su profesor y compartan sus reflexiones con el grupo.</a:t>
            </a:r>
            <a:endParaRPr lang="es-MX" sz="2000" dirty="0" smtClean="0">
              <a:solidFill>
                <a:srgbClr val="0070C0"/>
              </a:solidFill>
            </a:endParaRPr>
          </a:p>
          <a:p>
            <a:endParaRPr lang="es-MX" sz="2000" dirty="0" smtClean="0"/>
          </a:p>
          <a:p>
            <a:endParaRPr lang="es-MX" sz="2000" dirty="0" smtClean="0">
              <a:latin typeface="Arial Black" pitchFamily="34" charset="0"/>
            </a:endParaRPr>
          </a:p>
          <a:p>
            <a:endParaRPr lang="es-MX" sz="2000" dirty="0" smtClean="0">
              <a:latin typeface="Arial Black"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pic>
        <p:nvPicPr>
          <p:cNvPr id="1027" name="Picture 3" descr="C:\Users\BECAS 3\AppData\Local\Microsoft\Windows\Temporary Internet Files\Content.IE5\CCPOBORB\celular_manejo1-repuestosavenidacordoba[1].jpg"/>
          <p:cNvPicPr>
            <a:picLocks noChangeAspect="1" noChangeArrowheads="1"/>
          </p:cNvPicPr>
          <p:nvPr/>
        </p:nvPicPr>
        <p:blipFill>
          <a:blip r:embed="rId4"/>
          <a:srcRect/>
          <a:stretch>
            <a:fillRect/>
          </a:stretch>
        </p:blipFill>
        <p:spPr bwMode="auto">
          <a:xfrm>
            <a:off x="200297" y="1161936"/>
            <a:ext cx="2541181" cy="1905886"/>
          </a:xfrm>
          <a:prstGeom prst="rect">
            <a:avLst/>
          </a:prstGeom>
          <a:noFill/>
        </p:spPr>
      </p:pic>
      <p:pic>
        <p:nvPicPr>
          <p:cNvPr id="1031" name="Picture 7" descr="C:\Users\BECAS 3\AppData\Local\Microsoft\Windows\Temporary Internet Files\Content.IE5\CCPOBORB\gritando_enojado_por_telefono_movil[1].jpg"/>
          <p:cNvPicPr>
            <a:picLocks noChangeAspect="1" noChangeArrowheads="1"/>
          </p:cNvPicPr>
          <p:nvPr/>
        </p:nvPicPr>
        <p:blipFill>
          <a:blip r:embed="rId5"/>
          <a:srcRect/>
          <a:stretch>
            <a:fillRect/>
          </a:stretch>
        </p:blipFill>
        <p:spPr bwMode="auto">
          <a:xfrm>
            <a:off x="3347188" y="1030081"/>
            <a:ext cx="2094717" cy="2101060"/>
          </a:xfrm>
          <a:prstGeom prst="rect">
            <a:avLst/>
          </a:prstGeom>
          <a:noFill/>
        </p:spPr>
      </p:pic>
      <p:pic>
        <p:nvPicPr>
          <p:cNvPr id="1036" name="Picture 12" descr="C:\Users\BECAS 3\AppData\Local\Microsoft\Windows\Temporary Internet Files\Content.IE5\CCPOBORB\nene-mas-gordo-mundo-02[1].jpg"/>
          <p:cNvPicPr>
            <a:picLocks noChangeAspect="1" noChangeArrowheads="1"/>
          </p:cNvPicPr>
          <p:nvPr/>
        </p:nvPicPr>
        <p:blipFill>
          <a:blip r:embed="rId6"/>
          <a:srcRect/>
          <a:stretch>
            <a:fillRect/>
          </a:stretch>
        </p:blipFill>
        <p:spPr bwMode="auto">
          <a:xfrm>
            <a:off x="5625806" y="1065597"/>
            <a:ext cx="2625059" cy="1981919"/>
          </a:xfrm>
          <a:prstGeom prst="rect">
            <a:avLst/>
          </a:prstGeom>
          <a:noFill/>
        </p:spPr>
      </p:pic>
      <p:sp>
        <p:nvSpPr>
          <p:cNvPr id="8" name="7 CuadroTexto"/>
          <p:cNvSpPr txBox="1"/>
          <p:nvPr/>
        </p:nvSpPr>
        <p:spPr>
          <a:xfrm>
            <a:off x="2919478" y="815248"/>
            <a:ext cx="3400399" cy="523220"/>
          </a:xfrm>
          <a:prstGeom prst="rect">
            <a:avLst/>
          </a:prstGeom>
          <a:noFill/>
        </p:spPr>
        <p:txBody>
          <a:bodyPr wrap="square" rtlCol="0">
            <a:spAutoFit/>
          </a:bodyPr>
          <a:lstStyle/>
          <a:p>
            <a:r>
              <a:rPr lang="es-ES" sz="1000" dirty="0" smtClean="0"/>
              <a:t>Imágenes prediseñadas </a:t>
            </a:r>
            <a:r>
              <a:rPr lang="es-ES" sz="1000" dirty="0" smtClean="0"/>
              <a:t>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05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59657" y="333823"/>
            <a:ext cx="8084457" cy="6247864"/>
          </a:xfrm>
          <a:prstGeom prst="rect">
            <a:avLst/>
          </a:prstGeom>
          <a:noFill/>
        </p:spPr>
        <p:txBody>
          <a:bodyPr wrap="square" rtlCol="0">
            <a:spAutoFit/>
          </a:bodyPr>
          <a:lstStyle/>
          <a:p>
            <a:r>
              <a:rPr lang="es-MX" sz="2000" dirty="0" smtClean="0">
                <a:solidFill>
                  <a:srgbClr val="0070C0"/>
                </a:solidFill>
                <a:latin typeface="Arial Black" pitchFamily="34" charset="0"/>
              </a:rPr>
              <a:t>Actividad 2: </a:t>
            </a:r>
          </a:p>
          <a:p>
            <a:endParaRPr lang="es-MX" sz="2000" dirty="0" smtClean="0">
              <a:latin typeface="Arial Black" pitchFamily="34" charset="0"/>
            </a:endParaRPr>
          </a:p>
          <a:p>
            <a:r>
              <a:rPr lang="es-MX" sz="2000" dirty="0" smtClean="0">
                <a:solidFill>
                  <a:srgbClr val="00B0F0"/>
                </a:solidFill>
              </a:rPr>
              <a:t>Reflexión de experiencias personales usando preguntas guía.</a:t>
            </a:r>
          </a:p>
          <a:p>
            <a:r>
              <a:rPr lang="es-ES" sz="2000" dirty="0" smtClean="0">
                <a:solidFill>
                  <a:srgbClr val="00B0F0"/>
                </a:solidFill>
              </a:rPr>
              <a:t>De forma individual, anota aquí o en tu cuaderno lo que se te pide:</a:t>
            </a:r>
          </a:p>
          <a:p>
            <a:endParaRPr lang="es-ES" sz="2000" dirty="0" smtClean="0">
              <a:solidFill>
                <a:srgbClr val="00B0F0"/>
              </a:solidFill>
            </a:endParaRPr>
          </a:p>
          <a:p>
            <a:pPr marL="457200" indent="-457200">
              <a:buAutoNum type="alphaLcPeriod"/>
            </a:pPr>
            <a:r>
              <a:rPr lang="es-ES" sz="2000" dirty="0" smtClean="0">
                <a:solidFill>
                  <a:srgbClr val="00B0F0"/>
                </a:solidFill>
              </a:rPr>
              <a:t>Identifica una ocasión en tu vida en las que hayas actuado de manera impulsiva. ____________________________________________________________________________________________________________________</a:t>
            </a:r>
          </a:p>
          <a:p>
            <a:pPr marL="457200" indent="-457200">
              <a:buAutoNum type="alphaLcPeriod"/>
            </a:pPr>
            <a:r>
              <a:rPr lang="es-ES" sz="2000" dirty="0" smtClean="0">
                <a:solidFill>
                  <a:srgbClr val="00B0F0"/>
                </a:solidFill>
              </a:rPr>
              <a:t>En ese momento, ¿eras consciente de las consecuencias de tus acciones? ____________________________________________________________________________________________________________________</a:t>
            </a:r>
          </a:p>
          <a:p>
            <a:pPr marL="457200" indent="-457200">
              <a:buAutoNum type="alphaLcPeriod"/>
            </a:pPr>
            <a:r>
              <a:rPr lang="es-ES" sz="2000" dirty="0" smtClean="0">
                <a:solidFill>
                  <a:srgbClr val="00B0F0"/>
                </a:solidFill>
              </a:rPr>
              <a:t>¿Qué consecuencias tuvo el haber actuado así? ____________________________________________________________________________________________________________________</a:t>
            </a:r>
          </a:p>
          <a:p>
            <a:pPr marL="457200" indent="-457200">
              <a:buAutoNum type="alphaLcPeriod"/>
            </a:pPr>
            <a:r>
              <a:rPr lang="es-ES" sz="2000" dirty="0" smtClean="0">
                <a:solidFill>
                  <a:srgbClr val="00B0F0"/>
                </a:solidFill>
              </a:rPr>
              <a:t>Si las consecuencias no te ayudaron, ¿cómo las pudiste haber evitado o  controlado?____________________________________________________________________________</a:t>
            </a:r>
            <a:r>
              <a:rPr lang="es-ES" sz="2000" dirty="0" smtClean="0"/>
              <a:t>______________________________</a:t>
            </a:r>
            <a:endParaRPr lang="es-MX" sz="2000" dirty="0" smtClean="0"/>
          </a:p>
          <a:p>
            <a:pPr marL="457200" indent="-457200">
              <a:buAutoNum type="alphaLcPeriod"/>
            </a:pPr>
            <a:endParaRPr lang="es-ES" sz="2000" b="1" cap="small" dirty="0" smtClean="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4"/>
          <a:stretch>
            <a:fillRect/>
          </a:stretch>
        </p:blipFill>
        <p:spPr>
          <a:xfrm>
            <a:off x="8197041" y="585788"/>
            <a:ext cx="818372" cy="576148"/>
          </a:xfrm>
          <a:prstGeom prst="rect">
            <a:avLst/>
          </a:prstGeom>
        </p:spPr>
      </p:pic>
      <p:sp>
        <p:nvSpPr>
          <p:cNvPr id="5" name="CuadroTexto 4"/>
          <p:cNvSpPr txBox="1"/>
          <p:nvPr/>
        </p:nvSpPr>
        <p:spPr>
          <a:xfrm>
            <a:off x="326909" y="273697"/>
            <a:ext cx="7227442" cy="6309420"/>
          </a:xfrm>
          <a:prstGeom prst="rect">
            <a:avLst/>
          </a:prstGeom>
          <a:noFill/>
        </p:spPr>
        <p:txBody>
          <a:bodyPr wrap="square" rtlCol="0">
            <a:spAutoFit/>
          </a:bodyPr>
          <a:lstStyle/>
          <a:p>
            <a:r>
              <a:rPr lang="es-MX" sz="2800" b="1" cap="small" dirty="0" smtClean="0">
                <a:solidFill>
                  <a:schemeClr val="accent3">
                    <a:lumMod val="75000"/>
                  </a:schemeClr>
                </a:solidFill>
                <a:latin typeface="Arial Black" pitchFamily="34" charset="0"/>
              </a:rPr>
              <a:t>RESUMEN</a:t>
            </a:r>
          </a:p>
          <a:p>
            <a:endParaRPr lang="es-ES" sz="2000" b="1" cap="small" dirty="0" smtClean="0">
              <a:solidFill>
                <a:srgbClr val="FF0000"/>
              </a:solidFill>
            </a:endParaRPr>
          </a:p>
          <a:p>
            <a:pPr algn="just"/>
            <a:r>
              <a:rPr lang="es-ES" sz="2800" dirty="0" smtClean="0">
                <a:solidFill>
                  <a:schemeClr val="accent3">
                    <a:lumMod val="60000"/>
                    <a:lumOff val="40000"/>
                  </a:schemeClr>
                </a:solidFill>
                <a:latin typeface="Arial" pitchFamily="34" charset="0"/>
                <a:cs typeface="Arial" pitchFamily="34" charset="0"/>
              </a:rPr>
              <a:t>Regular la intensidad, duración, frecuencia y forma de responder ante las emociones favorece el aprendizaje, la convivencia y el logro de nuestras metas. Es por ello que es importante que aprendes a no actuar de manera impulsiva, sino que te autocontroles para conducirte de mejor manera.</a:t>
            </a:r>
          </a:p>
          <a:p>
            <a:pPr algn="just"/>
            <a:endParaRPr lang="es-ES" sz="2800" dirty="0" smtClean="0">
              <a:solidFill>
                <a:schemeClr val="accent3">
                  <a:lumMod val="60000"/>
                  <a:lumOff val="40000"/>
                </a:schemeClr>
              </a:solidFill>
              <a:latin typeface="Arial" pitchFamily="34" charset="0"/>
              <a:cs typeface="Arial" pitchFamily="34" charset="0"/>
            </a:endParaRPr>
          </a:p>
          <a:p>
            <a:pPr algn="just"/>
            <a:r>
              <a:rPr lang="es-ES" sz="2800" dirty="0" smtClean="0">
                <a:solidFill>
                  <a:schemeClr val="accent3">
                    <a:lumMod val="60000"/>
                    <a:lumOff val="40000"/>
                  </a:schemeClr>
                </a:solidFill>
                <a:latin typeface="Arial" pitchFamily="34" charset="0"/>
                <a:cs typeface="Arial" pitchFamily="34" charset="0"/>
              </a:rPr>
              <a:t>Aunque parezca difícil controlar nuestros impulsos, si podemos hacerlo porque está en nuestras manos elegir cómo reaccionar ante las situaciones.</a:t>
            </a:r>
            <a:endParaRPr lang="es-MX" sz="2800" dirty="0" smtClean="0">
              <a:solidFill>
                <a:schemeClr val="accent3">
                  <a:lumMod val="60000"/>
                  <a:lumOff val="40000"/>
                </a:schemeClr>
              </a:solidFill>
              <a:latin typeface="Arial" pitchFamily="34" charset="0"/>
              <a:cs typeface="Arial" pitchFamily="34" charset="0"/>
            </a:endParaRPr>
          </a:p>
          <a:p>
            <a:endParaRPr lang="es-ES" sz="2000" b="1" cap="small" dirty="0" smtClean="0">
              <a:solidFill>
                <a:srgbClr val="FF0000"/>
              </a:solidFill>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rgbClr val="0070C0"/>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70C0"/>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5631557"/>
          </a:xfrm>
          <a:prstGeom prst="rect">
            <a:avLst/>
          </a:prstGeom>
        </p:spPr>
        <p:txBody>
          <a:bodyPr vert="horz" wrap="square" lIns="0" tIns="62753" rIns="0" bIns="0" rtlCol="0">
            <a:spAutoFit/>
          </a:bodyPr>
          <a:lstStyle/>
          <a:p>
            <a:pPr marR="5080" algn="just">
              <a:spcBef>
                <a:spcPts val="100"/>
              </a:spcBef>
            </a:pPr>
            <a:r>
              <a:rPr lang="es-MX" sz="2800" dirty="0" smtClean="0">
                <a:solidFill>
                  <a:srgbClr val="0070C0"/>
                </a:solidFill>
              </a:rPr>
              <a:t>Reúnete con tus seres queridos y compartan una situación en la cual cada uno haya reaccionado impulsivamente. Haciendo uso de estos ejemplos, analicen qué consecuencias hubo y qué pudieron haber hecho distinto para evitarlas.</a:t>
            </a:r>
            <a:endParaRPr lang="es-MX" sz="2400" dirty="0" smtClean="0">
              <a:solidFill>
                <a:srgbClr val="0070C0"/>
              </a:solidFill>
            </a:endParaRPr>
          </a:p>
          <a:p>
            <a:pPr marR="5080">
              <a:spcBef>
                <a:spcPts val="100"/>
              </a:spcBef>
            </a:pPr>
            <a:endParaRPr lang="es-MX" sz="2400" dirty="0" smtClean="0"/>
          </a:p>
          <a:p>
            <a:pPr marR="5080">
              <a:spcBef>
                <a:spcPts val="100"/>
              </a:spcBef>
            </a:pPr>
            <a:endParaRPr lang="es-ES" sz="2400" dirty="0" smtClean="0"/>
          </a:p>
          <a:p>
            <a:pPr marR="5080">
              <a:spcBef>
                <a:spcPts val="100"/>
              </a:spcBef>
            </a:pPr>
            <a:endParaRPr lang="es-ES" sz="2400" dirty="0" smtClean="0"/>
          </a:p>
          <a:p>
            <a:pPr marR="5080">
              <a:spcBef>
                <a:spcPts val="100"/>
              </a:spcBef>
            </a:pPr>
            <a:endParaRPr lang="es-ES" sz="2400" dirty="0" smtClean="0"/>
          </a:p>
          <a:p>
            <a:pPr marR="5080">
              <a:spcBef>
                <a:spcPts val="100"/>
              </a:spcBef>
            </a:pPr>
            <a:endParaRPr lang="es-MX" sz="2400" dirty="0" smtClean="0"/>
          </a:p>
          <a:p>
            <a:pPr marR="5080">
              <a:spcBef>
                <a:spcPts val="100"/>
              </a:spcBef>
            </a:pPr>
            <a:r>
              <a:rPr lang="es-MX" sz="2400" dirty="0" smtClean="0">
                <a:solidFill>
                  <a:srgbClr val="0070C0"/>
                </a:solidFill>
              </a:rPr>
              <a:t>Con el objetivo de conocer estrategias para controlar la impulsividad, ve el video: 7 ejercicios para controlar la impulsividad. Para ello, da click aquí:</a:t>
            </a:r>
          </a:p>
          <a:p>
            <a:pPr marR="5080">
              <a:spcBef>
                <a:spcPts val="100"/>
              </a:spcBef>
            </a:pPr>
            <a:r>
              <a:rPr lang="es-MX" sz="2400" dirty="0" smtClean="0"/>
              <a:t> https://www.youtube. </a:t>
            </a:r>
            <a:r>
              <a:rPr lang="es-MX" sz="2400" dirty="0" err="1" smtClean="0"/>
              <a:t>com</a:t>
            </a:r>
            <a:r>
              <a:rPr lang="es-MX" sz="2400" dirty="0" smtClean="0"/>
              <a:t>/</a:t>
            </a:r>
            <a:r>
              <a:rPr lang="es-MX" sz="2400" dirty="0" err="1" smtClean="0"/>
              <a:t>watch?v</a:t>
            </a:r>
            <a:r>
              <a:rPr lang="es-MX" sz="2400" dirty="0" smtClean="0"/>
              <a:t>=dRl1w1sPUOo</a:t>
            </a:r>
            <a:endParaRPr lang="en-US" sz="2400" b="1" i="1"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228600" y="3869435"/>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70C0"/>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20000"/>
              <a:lumOff val="80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0070C0"/>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34635"/>
            <a:ext cx="7634514" cy="322863"/>
          </a:xfrm>
          <a:prstGeom prst="rect">
            <a:avLst/>
          </a:prstGeom>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  </a:t>
            </a:r>
          </a:p>
        </p:txBody>
      </p:sp>
      <p:graphicFrame>
        <p:nvGraphicFramePr>
          <p:cNvPr id="10" name="9 Tabla"/>
          <p:cNvGraphicFramePr>
            <a:graphicFrameLocks noGrp="1"/>
          </p:cNvGraphicFramePr>
          <p:nvPr/>
        </p:nvGraphicFramePr>
        <p:xfrm>
          <a:off x="0" y="914396"/>
          <a:ext cx="9144000" cy="5718205"/>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37313">
                <a:tc>
                  <a:txBody>
                    <a:bodyPr/>
                    <a:lstStyle/>
                    <a:p>
                      <a:r>
                        <a:rPr lang="es-MX" dirty="0" smtClean="0"/>
                        <a:t>Rubro</a:t>
                      </a:r>
                      <a:endParaRPr lang="es-MX" dirty="0"/>
                    </a:p>
                  </a:txBody>
                  <a:tcPr>
                    <a:solidFill>
                      <a:schemeClr val="accent3">
                        <a:lumMod val="60000"/>
                        <a:lumOff val="40000"/>
                      </a:schemeClr>
                    </a:solidFill>
                  </a:tcPr>
                </a:tc>
                <a:tc>
                  <a:txBody>
                    <a:bodyPr/>
                    <a:lstStyle/>
                    <a:p>
                      <a:r>
                        <a:rPr lang="es-MX" sz="1600" dirty="0" smtClean="0"/>
                        <a:t>Totalmente en desacuerdo</a:t>
                      </a:r>
                      <a:endParaRPr lang="es-MX" sz="1600" dirty="0"/>
                    </a:p>
                  </a:txBody>
                  <a:tcPr>
                    <a:solidFill>
                      <a:schemeClr val="accent3">
                        <a:lumMod val="60000"/>
                        <a:lumOff val="40000"/>
                      </a:schemeClr>
                    </a:solidFill>
                  </a:tcPr>
                </a:tc>
                <a:tc>
                  <a:txBody>
                    <a:bodyPr/>
                    <a:lstStyle/>
                    <a:p>
                      <a:r>
                        <a:rPr lang="es-MX" sz="1600" dirty="0" smtClean="0"/>
                        <a:t>En desacuerdo</a:t>
                      </a:r>
                      <a:endParaRPr lang="es-MX" sz="1600" dirty="0"/>
                    </a:p>
                  </a:txBody>
                  <a:tcPr>
                    <a:solidFill>
                      <a:schemeClr val="accent3">
                        <a:lumMod val="60000"/>
                        <a:lumOff val="40000"/>
                      </a:schemeClr>
                    </a:solidFill>
                  </a:tcPr>
                </a:tc>
                <a:tc>
                  <a:txBody>
                    <a:bodyPr/>
                    <a:lstStyle/>
                    <a:p>
                      <a:r>
                        <a:rPr lang="es-MX" sz="1600" dirty="0" smtClean="0"/>
                        <a:t>Neutral</a:t>
                      </a:r>
                      <a:endParaRPr lang="es-MX" sz="1600" dirty="0"/>
                    </a:p>
                  </a:txBody>
                  <a:tcPr>
                    <a:solidFill>
                      <a:schemeClr val="accent3">
                        <a:lumMod val="60000"/>
                        <a:lumOff val="40000"/>
                      </a:schemeClr>
                    </a:solidFill>
                  </a:tcPr>
                </a:tc>
                <a:tc>
                  <a:txBody>
                    <a:bodyPr/>
                    <a:lstStyle/>
                    <a:p>
                      <a:r>
                        <a:rPr lang="es-MX" sz="1600" dirty="0" smtClean="0"/>
                        <a:t>De acuerdo</a:t>
                      </a:r>
                      <a:endParaRPr lang="es-MX" sz="1600" dirty="0"/>
                    </a:p>
                  </a:txBody>
                  <a:tcPr>
                    <a:solidFill>
                      <a:schemeClr val="accent3">
                        <a:lumMod val="60000"/>
                        <a:lumOff val="40000"/>
                      </a:schemeClr>
                    </a:solidFill>
                  </a:tcPr>
                </a:tc>
                <a:tc>
                  <a:txBody>
                    <a:bodyPr/>
                    <a:lstStyle/>
                    <a:p>
                      <a:r>
                        <a:rPr lang="es-MX" sz="1600" dirty="0" smtClean="0"/>
                        <a:t>Totalmente de acuerdo</a:t>
                      </a:r>
                      <a:endParaRPr lang="es-MX" sz="1600" dirty="0"/>
                    </a:p>
                  </a:txBody>
                  <a:tcPr>
                    <a:solidFill>
                      <a:schemeClr val="accent3">
                        <a:lumMod val="60000"/>
                        <a:lumOff val="40000"/>
                      </a:schemeClr>
                    </a:solidFill>
                  </a:tcPr>
                </a:tc>
              </a:tr>
              <a:tr h="692727">
                <a:tc>
                  <a:txBody>
                    <a:bodyPr/>
                    <a:lstStyle/>
                    <a:p>
                      <a:r>
                        <a:rPr lang="es-MX" dirty="0" smtClean="0"/>
                        <a:t>Los estudiantes pueden identificar un logro alcanzado en su vida. </a:t>
                      </a:r>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r>
              <a:tr h="665019">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37309">
                <a:tc>
                  <a:txBody>
                    <a:bodyPr/>
                    <a:lstStyle/>
                    <a:p>
                      <a:r>
                        <a:rPr lang="es-MX" dirty="0" smtClean="0"/>
                        <a:t>Se logró un clima de confianza en el grupo.</a:t>
                      </a:r>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c>
                  <a:txBody>
                    <a:bodyPr/>
                    <a:lstStyle/>
                    <a:p>
                      <a:endParaRPr lang="es-MX" dirty="0"/>
                    </a:p>
                  </a:txBody>
                  <a:tcPr>
                    <a:solidFill>
                      <a:schemeClr val="accent3">
                        <a:lumMod val="20000"/>
                        <a:lumOff val="80000"/>
                      </a:schemeClr>
                    </a:solidFill>
                  </a:tcPr>
                </a:tc>
              </a:tr>
              <a:tr h="579120">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Descripción de dificultades y áreas de oportunidad</a:t>
                      </a:r>
                      <a:endParaRPr lang="es-MX" dirty="0"/>
                    </a:p>
                  </a:txBody>
                  <a:tcPr>
                    <a:solidFill>
                      <a:schemeClr val="accent3">
                        <a:lumMod val="20000"/>
                        <a:lumOff val="80000"/>
                      </a:schemeClr>
                    </a:solidFill>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dirty="0" smtClean="0"/>
                        <a:t>¿Qué alumnos no</a:t>
                      </a:r>
                      <a:r>
                        <a:rPr lang="es-MX" baseline="0" dirty="0" smtClean="0"/>
                        <a:t> realiz</a:t>
                      </a:r>
                      <a:r>
                        <a:rPr lang="es-MX" dirty="0" smtClean="0"/>
                        <a:t>aron la actividad? </a:t>
                      </a:r>
                    </a:p>
                    <a:p>
                      <a:r>
                        <a:rPr lang="es-ES" dirty="0" smtClean="0"/>
                        <a:t>1.</a:t>
                      </a:r>
                    </a:p>
                    <a:p>
                      <a:r>
                        <a:rPr lang="es-ES" dirty="0" smtClean="0"/>
                        <a:t>2.</a:t>
                      </a:r>
                    </a:p>
                    <a:p>
                      <a:r>
                        <a:rPr lang="es-ES" dirty="0" smtClean="0"/>
                        <a:t>3.</a:t>
                      </a:r>
                    </a:p>
                    <a:p>
                      <a:r>
                        <a:rPr lang="es-ES" dirty="0" smtClean="0"/>
                        <a:t>4.</a:t>
                      </a:r>
                    </a:p>
                    <a:p>
                      <a:r>
                        <a:rPr lang="es-ES" dirty="0" smtClean="0"/>
                        <a:t>5.</a:t>
                      </a:r>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60000"/>
              <a:lumOff val="40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3">
              <a:lumMod val="60000"/>
              <a:lumOff val="40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a:solidFill>
            <a:schemeClr val="accent3">
              <a:lumMod val="20000"/>
              <a:lumOff val="80000"/>
            </a:schemeClr>
          </a:solidFill>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764</Words>
  <Application>Microsoft Office PowerPoint</Application>
  <PresentationFormat>Presentación en pantalla (4:3)</PresentationFormat>
  <Paragraphs>93</Paragraphs>
  <Slides>10</Slides>
  <Notes>2</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39</cp:revision>
  <dcterms:created xsi:type="dcterms:W3CDTF">2018-01-29T17:15:52Z</dcterms:created>
  <dcterms:modified xsi:type="dcterms:W3CDTF">2020-02-20T17:05:33Z</dcterms:modified>
</cp:coreProperties>
</file>