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18"/>
  </p:notesMasterIdLst>
  <p:sldIdLst>
    <p:sldId id="256" r:id="rId2"/>
    <p:sldId id="287" r:id="rId3"/>
    <p:sldId id="258" r:id="rId4"/>
    <p:sldId id="294" r:id="rId5"/>
    <p:sldId id="288" r:id="rId6"/>
    <p:sldId id="309" r:id="rId7"/>
    <p:sldId id="307" r:id="rId8"/>
    <p:sldId id="305" r:id="rId9"/>
    <p:sldId id="292" r:id="rId10"/>
    <p:sldId id="260" r:id="rId11"/>
    <p:sldId id="261" r:id="rId12"/>
    <p:sldId id="301" r:id="rId13"/>
    <p:sldId id="300" r:id="rId14"/>
    <p:sldId id="302" r:id="rId15"/>
    <p:sldId id="269" r:id="rId16"/>
    <p:sldId id="306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2FC55A9-B372-40E7-AE1E-13BEB181D7A2}">
          <p14:sldIdLst>
            <p14:sldId id="256"/>
            <p14:sldId id="287"/>
            <p14:sldId id="258"/>
            <p14:sldId id="294"/>
            <p14:sldId id="288"/>
            <p14:sldId id="309"/>
            <p14:sldId id="307"/>
            <p14:sldId id="305"/>
            <p14:sldId id="292"/>
            <p14:sldId id="260"/>
            <p14:sldId id="261"/>
            <p14:sldId id="301"/>
            <p14:sldId id="300"/>
            <p14:sldId id="302"/>
            <p14:sldId id="269"/>
            <p14:sldId id="306"/>
          </p14:sldIdLst>
        </p14:section>
        <p14:section name="Sección sin título" id="{6286E3EC-3C79-496A-8B54-C4B78813E3A2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81E6DC-FFBE-4A78-BCAE-C67595B70D7C}">
  <a:tblStyle styleId="{A381E6DC-FFBE-4A78-BCAE-C67595B70D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9C70EF-8761-418C-91B4-56C311D7A73D}" type="doc">
      <dgm:prSet loTypeId="urn:microsoft.com/office/officeart/2005/8/layout/chevron1" loCatId="process" qsTypeId="urn:microsoft.com/office/officeart/2005/8/quickstyle/3d3" qsCatId="3D" csTypeId="urn:microsoft.com/office/officeart/2005/8/colors/accent1_2" csCatId="accent1" phldr="1"/>
      <dgm:spPr/>
    </dgm:pt>
    <dgm:pt modelId="{42084D81-0A25-49C9-8DF5-86ACB7B41386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2000" dirty="0">
              <a:latin typeface="Aharoni" panose="02010803020104030203" pitchFamily="2" charset="-79"/>
              <a:cs typeface="Aharoni" panose="02010803020104030203" pitchFamily="2" charset="-79"/>
            </a:rPr>
            <a:t>Las rúbricas</a:t>
          </a:r>
          <a:endParaRPr lang="es-MX" sz="2000" dirty="0"/>
        </a:p>
      </dgm:t>
    </dgm:pt>
    <dgm:pt modelId="{C6C3877A-F3FB-4522-95C1-F3733819615A}" type="parTrans" cxnId="{127CA08E-53AD-49FE-8483-80F534AEEC4D}">
      <dgm:prSet/>
      <dgm:spPr/>
      <dgm:t>
        <a:bodyPr/>
        <a:lstStyle/>
        <a:p>
          <a:endParaRPr lang="es-MX"/>
        </a:p>
      </dgm:t>
    </dgm:pt>
    <dgm:pt modelId="{4EE53739-90E4-416C-BEED-A7D3C8DBD490}" type="sibTrans" cxnId="{127CA08E-53AD-49FE-8483-80F534AEEC4D}">
      <dgm:prSet/>
      <dgm:spPr/>
      <dgm:t>
        <a:bodyPr/>
        <a:lstStyle/>
        <a:p>
          <a:endParaRPr lang="es-MX"/>
        </a:p>
      </dgm:t>
    </dgm:pt>
    <dgm:pt modelId="{0ACBAACD-6BEE-44AC-8018-2D94F1389BB5}" type="pres">
      <dgm:prSet presAssocID="{3B9C70EF-8761-418C-91B4-56C311D7A73D}" presName="Name0" presStyleCnt="0">
        <dgm:presLayoutVars>
          <dgm:dir/>
          <dgm:animLvl val="lvl"/>
          <dgm:resizeHandles val="exact"/>
        </dgm:presLayoutVars>
      </dgm:prSet>
      <dgm:spPr/>
    </dgm:pt>
    <dgm:pt modelId="{F94E5712-7A61-4471-BCC1-3B8FB33C4798}" type="pres">
      <dgm:prSet presAssocID="{42084D81-0A25-49C9-8DF5-86ACB7B41386}" presName="parTxOnly" presStyleLbl="node1" presStyleIdx="0" presStyleCnt="1" custScaleX="87038" custScaleY="81449" custLinFactNeighborX="-2704" custLinFactNeighborY="4602">
        <dgm:presLayoutVars>
          <dgm:chMax val="0"/>
          <dgm:chPref val="0"/>
          <dgm:bulletEnabled val="1"/>
        </dgm:presLayoutVars>
      </dgm:prSet>
      <dgm:spPr/>
    </dgm:pt>
  </dgm:ptLst>
  <dgm:cxnLst>
    <dgm:cxn modelId="{79B1F443-A1F9-4B89-937D-1D691A88DCFA}" type="presOf" srcId="{42084D81-0A25-49C9-8DF5-86ACB7B41386}" destId="{F94E5712-7A61-4471-BCC1-3B8FB33C4798}" srcOrd="0" destOrd="0" presId="urn:microsoft.com/office/officeart/2005/8/layout/chevron1"/>
    <dgm:cxn modelId="{1F95554A-42EB-4894-BFFF-4F0AEE5EC775}" type="presOf" srcId="{3B9C70EF-8761-418C-91B4-56C311D7A73D}" destId="{0ACBAACD-6BEE-44AC-8018-2D94F1389BB5}" srcOrd="0" destOrd="0" presId="urn:microsoft.com/office/officeart/2005/8/layout/chevron1"/>
    <dgm:cxn modelId="{127CA08E-53AD-49FE-8483-80F534AEEC4D}" srcId="{3B9C70EF-8761-418C-91B4-56C311D7A73D}" destId="{42084D81-0A25-49C9-8DF5-86ACB7B41386}" srcOrd="0" destOrd="0" parTransId="{C6C3877A-F3FB-4522-95C1-F3733819615A}" sibTransId="{4EE53739-90E4-416C-BEED-A7D3C8DBD490}"/>
    <dgm:cxn modelId="{90DA37F4-DD0D-4EE3-A8BA-CE32622E1373}" type="presParOf" srcId="{0ACBAACD-6BEE-44AC-8018-2D94F1389BB5}" destId="{F94E5712-7A61-4471-BCC1-3B8FB33C4798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26CF27-3D17-46CD-9527-41D34B20302F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s-MX"/>
        </a:p>
      </dgm:t>
    </dgm:pt>
    <dgm:pt modelId="{61DABC38-3A69-4C50-A5DD-982CAC0D7CE3}" type="pres">
      <dgm:prSet presAssocID="{8E26CF27-3D17-46CD-9527-41D34B20302F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7B280A5E-1B98-48CF-A00C-5007D22D3BD2}" type="presOf" srcId="{8E26CF27-3D17-46CD-9527-41D34B20302F}" destId="{61DABC38-3A69-4C50-A5DD-982CAC0D7CE3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071D60-ECB1-4A3B-B60A-25A8104C4525}" type="doc">
      <dgm:prSet loTypeId="urn:microsoft.com/office/officeart/2005/8/layout/hierarchy3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EEC3BD28-6E6F-4C04-9C5E-03C898C571B4}">
      <dgm:prSet phldrT="[Texto]" custT="1"/>
      <dgm:spPr/>
      <dgm:t>
        <a:bodyPr/>
        <a:lstStyle/>
        <a:p>
          <a:r>
            <a:rPr lang="es-ES" sz="2400" dirty="0">
              <a:latin typeface="Arial Rounded MT Bold" panose="020F0704030504030204" pitchFamily="34" charset="0"/>
            </a:rPr>
            <a:t>Al docente</a:t>
          </a:r>
          <a:endParaRPr lang="es-MX" sz="2400" dirty="0">
            <a:latin typeface="Arial Rounded MT Bold" panose="020F0704030504030204" pitchFamily="34" charset="0"/>
          </a:endParaRPr>
        </a:p>
      </dgm:t>
    </dgm:pt>
    <dgm:pt modelId="{181758C7-9ACE-492B-9154-0B415380AFAE}" type="parTrans" cxnId="{EE879DA4-7508-4060-8FAB-58D02A35CC00}">
      <dgm:prSet/>
      <dgm:spPr/>
      <dgm:t>
        <a:bodyPr/>
        <a:lstStyle/>
        <a:p>
          <a:endParaRPr lang="es-MX"/>
        </a:p>
      </dgm:t>
    </dgm:pt>
    <dgm:pt modelId="{093C1D3D-BB8A-4074-94DB-0C79EEC1E239}" type="sibTrans" cxnId="{EE879DA4-7508-4060-8FAB-58D02A35CC00}">
      <dgm:prSet/>
      <dgm:spPr/>
      <dgm:t>
        <a:bodyPr/>
        <a:lstStyle/>
        <a:p>
          <a:endParaRPr lang="es-MX"/>
        </a:p>
      </dgm:t>
    </dgm:pt>
    <dgm:pt modelId="{2869E904-BC03-40C0-8605-97560DDA9E90}">
      <dgm:prSet phldrT="[Texto]" custT="1"/>
      <dgm:spPr/>
      <dgm:t>
        <a:bodyPr/>
        <a:lstStyle/>
        <a:p>
          <a:pPr algn="just"/>
          <a:r>
            <a:rPr lang="es-ES" sz="1400" dirty="0">
              <a:latin typeface="Arial Rounded MT Bold" panose="020F0704030504030204" pitchFamily="34" charset="0"/>
            </a:rPr>
            <a:t>Crear un espacio de retroalimentación y orientación, en el cual  docente y alumno analizan las fortalezas y debilidades demostradas, además se pueden plantear posibles recomendaciones para mejorar el rendimiento de los alumnos.</a:t>
          </a:r>
          <a:endParaRPr lang="es-MX" sz="1400" dirty="0"/>
        </a:p>
      </dgm:t>
    </dgm:pt>
    <dgm:pt modelId="{B9CABB05-2CF5-4230-A9E3-EE7B8AD963C4}" type="parTrans" cxnId="{4C88468B-4808-4D4B-96E0-622E462E3D89}">
      <dgm:prSet/>
      <dgm:spPr/>
      <dgm:t>
        <a:bodyPr/>
        <a:lstStyle/>
        <a:p>
          <a:endParaRPr lang="es-MX"/>
        </a:p>
      </dgm:t>
    </dgm:pt>
    <dgm:pt modelId="{28E209F9-5A45-49F0-B45A-1FB8DAD62EFD}" type="sibTrans" cxnId="{4C88468B-4808-4D4B-96E0-622E462E3D89}">
      <dgm:prSet/>
      <dgm:spPr/>
      <dgm:t>
        <a:bodyPr/>
        <a:lstStyle/>
        <a:p>
          <a:endParaRPr lang="es-MX"/>
        </a:p>
      </dgm:t>
    </dgm:pt>
    <dgm:pt modelId="{878D8AA9-494A-4BCB-89D5-C5FD79806805}">
      <dgm:prSet phldrT="[Texto]" custT="1"/>
      <dgm:spPr/>
      <dgm:t>
        <a:bodyPr/>
        <a:lstStyle/>
        <a:p>
          <a:r>
            <a:rPr lang="es-ES" sz="2400" dirty="0">
              <a:latin typeface="Arial Rounded MT Bold" panose="020F0704030504030204" pitchFamily="34" charset="0"/>
            </a:rPr>
            <a:t>Al alumno </a:t>
          </a:r>
          <a:endParaRPr lang="es-MX" sz="2400" dirty="0">
            <a:latin typeface="Arial Rounded MT Bold" panose="020F0704030504030204" pitchFamily="34" charset="0"/>
          </a:endParaRPr>
        </a:p>
      </dgm:t>
    </dgm:pt>
    <dgm:pt modelId="{BAB06AE2-06EE-4A4D-9041-C88F04002DF4}" type="parTrans" cxnId="{C7AA2EDE-506D-4EC0-96F8-074D7270460D}">
      <dgm:prSet/>
      <dgm:spPr/>
      <dgm:t>
        <a:bodyPr/>
        <a:lstStyle/>
        <a:p>
          <a:endParaRPr lang="es-MX"/>
        </a:p>
      </dgm:t>
    </dgm:pt>
    <dgm:pt modelId="{D693094C-1D06-441E-B239-D3CE6E75F576}" type="sibTrans" cxnId="{C7AA2EDE-506D-4EC0-96F8-074D7270460D}">
      <dgm:prSet/>
      <dgm:spPr/>
      <dgm:t>
        <a:bodyPr/>
        <a:lstStyle/>
        <a:p>
          <a:endParaRPr lang="es-MX"/>
        </a:p>
      </dgm:t>
    </dgm:pt>
    <dgm:pt modelId="{838C5098-431F-4049-82D8-198F17BAD8A3}">
      <dgm:prSet phldrT="[Texto]" custT="1"/>
      <dgm:spPr/>
      <dgm:t>
        <a:bodyPr/>
        <a:lstStyle/>
        <a:p>
          <a:pPr algn="just"/>
          <a:r>
            <a:rPr lang="es-ES" sz="1400" b="0" dirty="0">
              <a:latin typeface="Arial Rounded MT Bold" panose="020F0704030504030204" pitchFamily="34" charset="0"/>
            </a:rPr>
            <a:t>Conocer con anticipación los elementos, parámetros y la escala de calificación con la cual será evaluado.</a:t>
          </a:r>
          <a:endParaRPr lang="es-MX" sz="1400" dirty="0"/>
        </a:p>
      </dgm:t>
    </dgm:pt>
    <dgm:pt modelId="{6FF96527-148C-46D5-9980-FCFF2484BC1F}" type="parTrans" cxnId="{75702FE8-9993-48C0-A6C1-6278580CCE1B}">
      <dgm:prSet/>
      <dgm:spPr/>
      <dgm:t>
        <a:bodyPr/>
        <a:lstStyle/>
        <a:p>
          <a:endParaRPr lang="es-MX"/>
        </a:p>
      </dgm:t>
    </dgm:pt>
    <dgm:pt modelId="{FE3DFF78-921F-4A57-872A-009EEAFB3162}" type="sibTrans" cxnId="{75702FE8-9993-48C0-A6C1-6278580CCE1B}">
      <dgm:prSet/>
      <dgm:spPr/>
      <dgm:t>
        <a:bodyPr/>
        <a:lstStyle/>
        <a:p>
          <a:endParaRPr lang="es-MX"/>
        </a:p>
      </dgm:t>
    </dgm:pt>
    <dgm:pt modelId="{EDE94C2C-282E-4AFF-9C55-257AFC9E723D}" type="pres">
      <dgm:prSet presAssocID="{B6071D60-ECB1-4A3B-B60A-25A8104C45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9BF5059-8B40-48BB-809C-AD53660787CD}" type="pres">
      <dgm:prSet presAssocID="{EEC3BD28-6E6F-4C04-9C5E-03C898C571B4}" presName="root" presStyleCnt="0"/>
      <dgm:spPr/>
    </dgm:pt>
    <dgm:pt modelId="{A58015DA-FFFB-477C-ADC4-DAB9FBC37B5C}" type="pres">
      <dgm:prSet presAssocID="{EEC3BD28-6E6F-4C04-9C5E-03C898C571B4}" presName="rootComposite" presStyleCnt="0"/>
      <dgm:spPr/>
    </dgm:pt>
    <dgm:pt modelId="{93295906-C054-4DCA-BE01-406C87116797}" type="pres">
      <dgm:prSet presAssocID="{EEC3BD28-6E6F-4C04-9C5E-03C898C571B4}" presName="rootText" presStyleLbl="node1" presStyleIdx="0" presStyleCnt="2" custScaleX="78187" custScaleY="52544"/>
      <dgm:spPr/>
    </dgm:pt>
    <dgm:pt modelId="{E41CC3EE-81A8-40C6-AAE8-6BA6DACA9E54}" type="pres">
      <dgm:prSet presAssocID="{EEC3BD28-6E6F-4C04-9C5E-03C898C571B4}" presName="rootConnector" presStyleLbl="node1" presStyleIdx="0" presStyleCnt="2"/>
      <dgm:spPr/>
    </dgm:pt>
    <dgm:pt modelId="{30CDF77A-8911-478A-9E5D-948BC762A686}" type="pres">
      <dgm:prSet presAssocID="{EEC3BD28-6E6F-4C04-9C5E-03C898C571B4}" presName="childShape" presStyleCnt="0"/>
      <dgm:spPr/>
    </dgm:pt>
    <dgm:pt modelId="{5BC292BE-F88F-4B15-8409-7001BECD14CC}" type="pres">
      <dgm:prSet presAssocID="{B9CABB05-2CF5-4230-A9E3-EE7B8AD963C4}" presName="Name13" presStyleLbl="parChTrans1D2" presStyleIdx="0" presStyleCnt="2"/>
      <dgm:spPr/>
    </dgm:pt>
    <dgm:pt modelId="{05900401-AAFA-413B-AA98-3EAFBE731FD0}" type="pres">
      <dgm:prSet presAssocID="{2869E904-BC03-40C0-8605-97560DDA9E90}" presName="childText" presStyleLbl="bgAcc1" presStyleIdx="0" presStyleCnt="2" custScaleX="110002" custScaleY="168629" custLinFactNeighborX="1199">
        <dgm:presLayoutVars>
          <dgm:bulletEnabled val="1"/>
        </dgm:presLayoutVars>
      </dgm:prSet>
      <dgm:spPr/>
    </dgm:pt>
    <dgm:pt modelId="{E83774A6-63F1-4EA5-B2E9-7C8B1EAD8830}" type="pres">
      <dgm:prSet presAssocID="{878D8AA9-494A-4BCB-89D5-C5FD79806805}" presName="root" presStyleCnt="0"/>
      <dgm:spPr/>
    </dgm:pt>
    <dgm:pt modelId="{29EB53BC-5FCF-4EBE-989D-8C00E0642413}" type="pres">
      <dgm:prSet presAssocID="{878D8AA9-494A-4BCB-89D5-C5FD79806805}" presName="rootComposite" presStyleCnt="0"/>
      <dgm:spPr/>
    </dgm:pt>
    <dgm:pt modelId="{54D589DF-12E2-4C8B-9C65-3F3AE41BAB7D}" type="pres">
      <dgm:prSet presAssocID="{878D8AA9-494A-4BCB-89D5-C5FD79806805}" presName="rootText" presStyleLbl="node1" presStyleIdx="1" presStyleCnt="2" custScaleX="84250" custScaleY="56245"/>
      <dgm:spPr/>
    </dgm:pt>
    <dgm:pt modelId="{1156C293-D47C-46DF-A45E-67C2338A9BC1}" type="pres">
      <dgm:prSet presAssocID="{878D8AA9-494A-4BCB-89D5-C5FD79806805}" presName="rootConnector" presStyleLbl="node1" presStyleIdx="1" presStyleCnt="2"/>
      <dgm:spPr/>
    </dgm:pt>
    <dgm:pt modelId="{D3C42176-FBB3-42E2-ADDD-A238C39D686F}" type="pres">
      <dgm:prSet presAssocID="{878D8AA9-494A-4BCB-89D5-C5FD79806805}" presName="childShape" presStyleCnt="0"/>
      <dgm:spPr/>
    </dgm:pt>
    <dgm:pt modelId="{E4B97FA3-D3E1-4FCB-9BEA-52ADBDBF067F}" type="pres">
      <dgm:prSet presAssocID="{6FF96527-148C-46D5-9980-FCFF2484BC1F}" presName="Name13" presStyleLbl="parChTrans1D2" presStyleIdx="1" presStyleCnt="2"/>
      <dgm:spPr/>
    </dgm:pt>
    <dgm:pt modelId="{358A7236-3D36-4986-8D89-B2EEB13587E0}" type="pres">
      <dgm:prSet presAssocID="{838C5098-431F-4049-82D8-198F17BAD8A3}" presName="childText" presStyleLbl="bgAcc1" presStyleIdx="1" presStyleCnt="2" custScaleX="94106" custScaleY="118746">
        <dgm:presLayoutVars>
          <dgm:bulletEnabled val="1"/>
        </dgm:presLayoutVars>
      </dgm:prSet>
      <dgm:spPr/>
    </dgm:pt>
  </dgm:ptLst>
  <dgm:cxnLst>
    <dgm:cxn modelId="{68933D0B-C124-43B9-88D5-4483CBCC0C34}" type="presOf" srcId="{EEC3BD28-6E6F-4C04-9C5E-03C898C571B4}" destId="{93295906-C054-4DCA-BE01-406C87116797}" srcOrd="0" destOrd="0" presId="urn:microsoft.com/office/officeart/2005/8/layout/hierarchy3"/>
    <dgm:cxn modelId="{E6E7A42E-5FF5-4196-8A88-691BF7973C97}" type="presOf" srcId="{EEC3BD28-6E6F-4C04-9C5E-03C898C571B4}" destId="{E41CC3EE-81A8-40C6-AAE8-6BA6DACA9E54}" srcOrd="1" destOrd="0" presId="urn:microsoft.com/office/officeart/2005/8/layout/hierarchy3"/>
    <dgm:cxn modelId="{79D4AA3E-208F-4834-B084-B47741EFB299}" type="presOf" srcId="{838C5098-431F-4049-82D8-198F17BAD8A3}" destId="{358A7236-3D36-4986-8D89-B2EEB13587E0}" srcOrd="0" destOrd="0" presId="urn:microsoft.com/office/officeart/2005/8/layout/hierarchy3"/>
    <dgm:cxn modelId="{624CC16D-72A7-4B95-A492-51FC6AEDB847}" type="presOf" srcId="{B6071D60-ECB1-4A3B-B60A-25A8104C4525}" destId="{EDE94C2C-282E-4AFF-9C55-257AFC9E723D}" srcOrd="0" destOrd="0" presId="urn:microsoft.com/office/officeart/2005/8/layout/hierarchy3"/>
    <dgm:cxn modelId="{90825059-322A-4474-9686-C7A59ECD5E3B}" type="presOf" srcId="{878D8AA9-494A-4BCB-89D5-C5FD79806805}" destId="{54D589DF-12E2-4C8B-9C65-3F3AE41BAB7D}" srcOrd="0" destOrd="0" presId="urn:microsoft.com/office/officeart/2005/8/layout/hierarchy3"/>
    <dgm:cxn modelId="{4C88468B-4808-4D4B-96E0-622E462E3D89}" srcId="{EEC3BD28-6E6F-4C04-9C5E-03C898C571B4}" destId="{2869E904-BC03-40C0-8605-97560DDA9E90}" srcOrd="0" destOrd="0" parTransId="{B9CABB05-2CF5-4230-A9E3-EE7B8AD963C4}" sibTransId="{28E209F9-5A45-49F0-B45A-1FB8DAD62EFD}"/>
    <dgm:cxn modelId="{EE879DA4-7508-4060-8FAB-58D02A35CC00}" srcId="{B6071D60-ECB1-4A3B-B60A-25A8104C4525}" destId="{EEC3BD28-6E6F-4C04-9C5E-03C898C571B4}" srcOrd="0" destOrd="0" parTransId="{181758C7-9ACE-492B-9154-0B415380AFAE}" sibTransId="{093C1D3D-BB8A-4074-94DB-0C79EEC1E239}"/>
    <dgm:cxn modelId="{EFB057C3-4708-49FF-9C65-DAC9BA842A37}" type="presOf" srcId="{6FF96527-148C-46D5-9980-FCFF2484BC1F}" destId="{E4B97FA3-D3E1-4FCB-9BEA-52ADBDBF067F}" srcOrd="0" destOrd="0" presId="urn:microsoft.com/office/officeart/2005/8/layout/hierarchy3"/>
    <dgm:cxn modelId="{505035CF-F0EF-4908-9FD3-355FC0D2BE37}" type="presOf" srcId="{B9CABB05-2CF5-4230-A9E3-EE7B8AD963C4}" destId="{5BC292BE-F88F-4B15-8409-7001BECD14CC}" srcOrd="0" destOrd="0" presId="urn:microsoft.com/office/officeart/2005/8/layout/hierarchy3"/>
    <dgm:cxn modelId="{CA4CBBDA-3CBF-43EB-86DA-C2340116293A}" type="presOf" srcId="{878D8AA9-494A-4BCB-89D5-C5FD79806805}" destId="{1156C293-D47C-46DF-A45E-67C2338A9BC1}" srcOrd="1" destOrd="0" presId="urn:microsoft.com/office/officeart/2005/8/layout/hierarchy3"/>
    <dgm:cxn modelId="{C7AA2EDE-506D-4EC0-96F8-074D7270460D}" srcId="{B6071D60-ECB1-4A3B-B60A-25A8104C4525}" destId="{878D8AA9-494A-4BCB-89D5-C5FD79806805}" srcOrd="1" destOrd="0" parTransId="{BAB06AE2-06EE-4A4D-9041-C88F04002DF4}" sibTransId="{D693094C-1D06-441E-B239-D3CE6E75F576}"/>
    <dgm:cxn modelId="{75702FE8-9993-48C0-A6C1-6278580CCE1B}" srcId="{878D8AA9-494A-4BCB-89D5-C5FD79806805}" destId="{838C5098-431F-4049-82D8-198F17BAD8A3}" srcOrd="0" destOrd="0" parTransId="{6FF96527-148C-46D5-9980-FCFF2484BC1F}" sibTransId="{FE3DFF78-921F-4A57-872A-009EEAFB3162}"/>
    <dgm:cxn modelId="{D0EE97EA-E21B-4829-945C-5DB9F9123ADA}" type="presOf" srcId="{2869E904-BC03-40C0-8605-97560DDA9E90}" destId="{05900401-AAFA-413B-AA98-3EAFBE731FD0}" srcOrd="0" destOrd="0" presId="urn:microsoft.com/office/officeart/2005/8/layout/hierarchy3"/>
    <dgm:cxn modelId="{D696A595-7E82-4A2B-9E1B-B0D161EEAC1A}" type="presParOf" srcId="{EDE94C2C-282E-4AFF-9C55-257AFC9E723D}" destId="{C9BF5059-8B40-48BB-809C-AD53660787CD}" srcOrd="0" destOrd="0" presId="urn:microsoft.com/office/officeart/2005/8/layout/hierarchy3"/>
    <dgm:cxn modelId="{FFB0C102-80DE-471F-883B-4336848F69E9}" type="presParOf" srcId="{C9BF5059-8B40-48BB-809C-AD53660787CD}" destId="{A58015DA-FFFB-477C-ADC4-DAB9FBC37B5C}" srcOrd="0" destOrd="0" presId="urn:microsoft.com/office/officeart/2005/8/layout/hierarchy3"/>
    <dgm:cxn modelId="{5707AC5A-AEE4-4DFE-AA65-E6B0853B08FF}" type="presParOf" srcId="{A58015DA-FFFB-477C-ADC4-DAB9FBC37B5C}" destId="{93295906-C054-4DCA-BE01-406C87116797}" srcOrd="0" destOrd="0" presId="urn:microsoft.com/office/officeart/2005/8/layout/hierarchy3"/>
    <dgm:cxn modelId="{122D7A9B-819B-403F-AA7F-0133A9DD8357}" type="presParOf" srcId="{A58015DA-FFFB-477C-ADC4-DAB9FBC37B5C}" destId="{E41CC3EE-81A8-40C6-AAE8-6BA6DACA9E54}" srcOrd="1" destOrd="0" presId="urn:microsoft.com/office/officeart/2005/8/layout/hierarchy3"/>
    <dgm:cxn modelId="{D07FD53A-2D0B-4566-B8CB-1E5D78FB9B59}" type="presParOf" srcId="{C9BF5059-8B40-48BB-809C-AD53660787CD}" destId="{30CDF77A-8911-478A-9E5D-948BC762A686}" srcOrd="1" destOrd="0" presId="urn:microsoft.com/office/officeart/2005/8/layout/hierarchy3"/>
    <dgm:cxn modelId="{90D14FE4-2672-4089-9524-6CBA956F82E9}" type="presParOf" srcId="{30CDF77A-8911-478A-9E5D-948BC762A686}" destId="{5BC292BE-F88F-4B15-8409-7001BECD14CC}" srcOrd="0" destOrd="0" presId="urn:microsoft.com/office/officeart/2005/8/layout/hierarchy3"/>
    <dgm:cxn modelId="{AFB0ABCE-37D6-4FB1-ABF8-04BF243F8DB2}" type="presParOf" srcId="{30CDF77A-8911-478A-9E5D-948BC762A686}" destId="{05900401-AAFA-413B-AA98-3EAFBE731FD0}" srcOrd="1" destOrd="0" presId="urn:microsoft.com/office/officeart/2005/8/layout/hierarchy3"/>
    <dgm:cxn modelId="{544D2E61-1E43-426F-8137-455A4A086C96}" type="presParOf" srcId="{EDE94C2C-282E-4AFF-9C55-257AFC9E723D}" destId="{E83774A6-63F1-4EA5-B2E9-7C8B1EAD8830}" srcOrd="1" destOrd="0" presId="urn:microsoft.com/office/officeart/2005/8/layout/hierarchy3"/>
    <dgm:cxn modelId="{115073F6-5EF7-4C14-AA34-F0AF042E63C3}" type="presParOf" srcId="{E83774A6-63F1-4EA5-B2E9-7C8B1EAD8830}" destId="{29EB53BC-5FCF-4EBE-989D-8C00E0642413}" srcOrd="0" destOrd="0" presId="urn:microsoft.com/office/officeart/2005/8/layout/hierarchy3"/>
    <dgm:cxn modelId="{ECBFD2A1-1B58-49F0-A6B3-BC950308C60B}" type="presParOf" srcId="{29EB53BC-5FCF-4EBE-989D-8C00E0642413}" destId="{54D589DF-12E2-4C8B-9C65-3F3AE41BAB7D}" srcOrd="0" destOrd="0" presId="urn:microsoft.com/office/officeart/2005/8/layout/hierarchy3"/>
    <dgm:cxn modelId="{1D597F76-9460-4904-B93F-3F64DFA6DEC3}" type="presParOf" srcId="{29EB53BC-5FCF-4EBE-989D-8C00E0642413}" destId="{1156C293-D47C-46DF-A45E-67C2338A9BC1}" srcOrd="1" destOrd="0" presId="urn:microsoft.com/office/officeart/2005/8/layout/hierarchy3"/>
    <dgm:cxn modelId="{3A14898F-8A89-4053-8EE5-E0BD261AA9A9}" type="presParOf" srcId="{E83774A6-63F1-4EA5-B2E9-7C8B1EAD8830}" destId="{D3C42176-FBB3-42E2-ADDD-A238C39D686F}" srcOrd="1" destOrd="0" presId="urn:microsoft.com/office/officeart/2005/8/layout/hierarchy3"/>
    <dgm:cxn modelId="{B9E90E00-CC3E-4962-9FB6-E71502E781FF}" type="presParOf" srcId="{D3C42176-FBB3-42E2-ADDD-A238C39D686F}" destId="{E4B97FA3-D3E1-4FCB-9BEA-52ADBDBF067F}" srcOrd="0" destOrd="0" presId="urn:microsoft.com/office/officeart/2005/8/layout/hierarchy3"/>
    <dgm:cxn modelId="{6D9985E7-6569-4C74-A1AB-B7DEB9837DF1}" type="presParOf" srcId="{D3C42176-FBB3-42E2-ADDD-A238C39D686F}" destId="{358A7236-3D36-4986-8D89-B2EEB13587E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9AF0E0-0A04-45D8-B697-0F1E92A6A954}" type="doc">
      <dgm:prSet loTypeId="urn:microsoft.com/office/officeart/2005/8/layout/process5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s-MX"/>
        </a:p>
      </dgm:t>
    </dgm:pt>
    <dgm:pt modelId="{1BFE414D-713B-4F21-9A16-4D1C2C1D6DCA}">
      <dgm:prSet phldrT="[Texto]"/>
      <dgm:spPr/>
      <dgm:t>
        <a:bodyPr/>
        <a:lstStyle/>
        <a:p>
          <a:pPr>
            <a:buAutoNum type="arabicPeriod"/>
          </a:pPr>
          <a:r>
            <a:rPr lang="es-MX" b="1" dirty="0">
              <a:solidFill>
                <a:schemeClr val="bg1"/>
              </a:solidFill>
            </a:rPr>
            <a:t>1. </a:t>
          </a:r>
          <a:r>
            <a:rPr lang="es-MX" dirty="0">
              <a:solidFill>
                <a:schemeClr val="bg2"/>
              </a:solidFill>
            </a:rPr>
            <a:t>El primer paso es determinar el objetivo del aprendizaje. </a:t>
          </a:r>
        </a:p>
      </dgm:t>
    </dgm:pt>
    <dgm:pt modelId="{8AE9D434-C9C2-4E0A-A2B7-70CA012141DD}" type="parTrans" cxnId="{6F7BB06F-B127-4F9A-B39F-D17EC7EE9B57}">
      <dgm:prSet/>
      <dgm:spPr/>
      <dgm:t>
        <a:bodyPr/>
        <a:lstStyle/>
        <a:p>
          <a:endParaRPr lang="es-MX"/>
        </a:p>
      </dgm:t>
    </dgm:pt>
    <dgm:pt modelId="{E9C7DBF9-F079-420D-8870-C9EB34F1954D}" type="sibTrans" cxnId="{6F7BB06F-B127-4F9A-B39F-D17EC7EE9B57}">
      <dgm:prSet/>
      <dgm:spPr/>
      <dgm:t>
        <a:bodyPr/>
        <a:lstStyle/>
        <a:p>
          <a:endParaRPr lang="es-MX"/>
        </a:p>
      </dgm:t>
    </dgm:pt>
    <dgm:pt modelId="{1D0BB9D1-4ADD-4FE8-953A-2AE41A35C2FE}">
      <dgm:prSet phldrT="[Texto]"/>
      <dgm:spPr/>
      <dgm:t>
        <a:bodyPr/>
        <a:lstStyle/>
        <a:p>
          <a:pPr algn="ctr"/>
          <a:r>
            <a:rPr lang="es-MX" b="1" dirty="0">
              <a:solidFill>
                <a:schemeClr val="bg1"/>
              </a:solidFill>
            </a:rPr>
            <a:t>2. </a:t>
          </a:r>
          <a:r>
            <a:rPr lang="es-MX" dirty="0">
              <a:solidFill>
                <a:schemeClr val="bg2"/>
              </a:solidFill>
            </a:rPr>
            <a:t>Identificar los elementos o aspectos a valorar.</a:t>
          </a:r>
        </a:p>
      </dgm:t>
    </dgm:pt>
    <dgm:pt modelId="{9B670ABB-5BFB-4B2E-8120-B97C8227934F}" type="parTrans" cxnId="{2E85A6A1-903D-4FFF-8D84-B27B13E95002}">
      <dgm:prSet/>
      <dgm:spPr/>
      <dgm:t>
        <a:bodyPr/>
        <a:lstStyle/>
        <a:p>
          <a:endParaRPr lang="es-MX"/>
        </a:p>
      </dgm:t>
    </dgm:pt>
    <dgm:pt modelId="{C22BC8AD-412B-4992-B092-6756C8004C7F}" type="sibTrans" cxnId="{2E85A6A1-903D-4FFF-8D84-B27B13E95002}">
      <dgm:prSet/>
      <dgm:spPr/>
      <dgm:t>
        <a:bodyPr/>
        <a:lstStyle/>
        <a:p>
          <a:endParaRPr lang="es-MX"/>
        </a:p>
      </dgm:t>
    </dgm:pt>
    <dgm:pt modelId="{17DDF8F6-962C-445E-8F58-377A4BDA1B31}">
      <dgm:prSet phldrT="[Texto]"/>
      <dgm:spPr/>
      <dgm:t>
        <a:bodyPr/>
        <a:lstStyle/>
        <a:p>
          <a:r>
            <a:rPr lang="es-MX" b="1" dirty="0">
              <a:solidFill>
                <a:schemeClr val="bg1"/>
              </a:solidFill>
            </a:rPr>
            <a:t>3. </a:t>
          </a:r>
          <a:r>
            <a:rPr lang="es-MX" dirty="0">
              <a:solidFill>
                <a:schemeClr val="tx1"/>
              </a:solidFill>
            </a:rPr>
            <a:t>Determinar los niveles de escala respecto del conocimiento esperado.</a:t>
          </a:r>
        </a:p>
      </dgm:t>
    </dgm:pt>
    <dgm:pt modelId="{49E1C0B8-9349-4B7D-9EEF-B369D48B4608}" type="parTrans" cxnId="{4C2397A3-B3A7-4AA3-A321-0E7ECAB1C536}">
      <dgm:prSet/>
      <dgm:spPr/>
      <dgm:t>
        <a:bodyPr/>
        <a:lstStyle/>
        <a:p>
          <a:endParaRPr lang="es-MX"/>
        </a:p>
      </dgm:t>
    </dgm:pt>
    <dgm:pt modelId="{0909EB03-FFE2-4570-ADE8-9BED835B0EA8}" type="sibTrans" cxnId="{4C2397A3-B3A7-4AA3-A321-0E7ECAB1C536}">
      <dgm:prSet/>
      <dgm:spPr/>
      <dgm:t>
        <a:bodyPr/>
        <a:lstStyle/>
        <a:p>
          <a:endParaRPr lang="es-MX"/>
        </a:p>
      </dgm:t>
    </dgm:pt>
    <dgm:pt modelId="{5493F490-F064-47D6-8652-D5B593285F89}">
      <dgm:prSet phldrT="[Texto]"/>
      <dgm:spPr/>
      <dgm:t>
        <a:bodyPr/>
        <a:lstStyle/>
        <a:p>
          <a:r>
            <a:rPr lang="es-MX" b="1" dirty="0">
              <a:solidFill>
                <a:schemeClr val="bg1"/>
              </a:solidFill>
            </a:rPr>
            <a:t>5. </a:t>
          </a:r>
          <a:r>
            <a:rPr lang="es-MX" dirty="0">
              <a:solidFill>
                <a:schemeClr val="bg2"/>
              </a:solidFill>
            </a:rPr>
            <a:t>Determinar el peso de cada criterio.</a:t>
          </a:r>
        </a:p>
      </dgm:t>
    </dgm:pt>
    <dgm:pt modelId="{FE8BB481-66A1-463C-944A-FA3D25D8BD8D}" type="parTrans" cxnId="{4BD9C683-715F-43A8-9E8D-26597001DF50}">
      <dgm:prSet/>
      <dgm:spPr/>
      <dgm:t>
        <a:bodyPr/>
        <a:lstStyle/>
        <a:p>
          <a:endParaRPr lang="es-MX"/>
        </a:p>
      </dgm:t>
    </dgm:pt>
    <dgm:pt modelId="{F2B050E0-8D90-4674-AB67-08A1D2EC7513}" type="sibTrans" cxnId="{4BD9C683-715F-43A8-9E8D-26597001DF50}">
      <dgm:prSet/>
      <dgm:spPr/>
      <dgm:t>
        <a:bodyPr/>
        <a:lstStyle/>
        <a:p>
          <a:endParaRPr lang="es-MX"/>
        </a:p>
      </dgm:t>
    </dgm:pt>
    <dgm:pt modelId="{9C3878E2-3445-45EB-9FE3-90E445BFCC65}">
      <dgm:prSet phldrT="[Texto]"/>
      <dgm:spPr/>
      <dgm:t>
        <a:bodyPr/>
        <a:lstStyle/>
        <a:p>
          <a:r>
            <a:rPr lang="es-MX" b="1" dirty="0">
              <a:solidFill>
                <a:schemeClr val="bg1"/>
              </a:solidFill>
            </a:rPr>
            <a:t>6. </a:t>
          </a:r>
          <a:r>
            <a:rPr lang="es-MX" dirty="0">
              <a:solidFill>
                <a:schemeClr val="bg2"/>
              </a:solidFill>
            </a:rPr>
            <a:t>Revisar la rúbrica diseñada y reflexionar sobre su impacto educativo.</a:t>
          </a:r>
        </a:p>
      </dgm:t>
    </dgm:pt>
    <dgm:pt modelId="{5CDB5A42-B62D-4748-89B1-252AF46F68A8}" type="parTrans" cxnId="{BF82D9F7-6100-4063-BA0E-CB84353CE060}">
      <dgm:prSet/>
      <dgm:spPr/>
      <dgm:t>
        <a:bodyPr/>
        <a:lstStyle/>
        <a:p>
          <a:endParaRPr lang="es-MX"/>
        </a:p>
      </dgm:t>
    </dgm:pt>
    <dgm:pt modelId="{28AED494-85EB-40A6-B8DC-88154E40FB72}" type="sibTrans" cxnId="{BF82D9F7-6100-4063-BA0E-CB84353CE060}">
      <dgm:prSet/>
      <dgm:spPr/>
      <dgm:t>
        <a:bodyPr/>
        <a:lstStyle/>
        <a:p>
          <a:endParaRPr lang="es-MX"/>
        </a:p>
      </dgm:t>
    </dgm:pt>
    <dgm:pt modelId="{93BE0A17-4E67-4A54-9C09-548B78083BB7}">
      <dgm:prSet phldrT="[Texto]"/>
      <dgm:spPr/>
      <dgm:t>
        <a:bodyPr/>
        <a:lstStyle/>
        <a:p>
          <a:r>
            <a:rPr lang="es-MX" b="1" dirty="0">
              <a:solidFill>
                <a:schemeClr val="bg1"/>
              </a:solidFill>
            </a:rPr>
            <a:t>4. </a:t>
          </a:r>
          <a:r>
            <a:rPr lang="es-MX" dirty="0">
              <a:solidFill>
                <a:schemeClr val="tx1"/>
              </a:solidFill>
            </a:rPr>
            <a:t>Describir cada criterio de acuerdo al nivel de rendimiento. </a:t>
          </a:r>
        </a:p>
      </dgm:t>
    </dgm:pt>
    <dgm:pt modelId="{38662513-6402-4192-AD1A-60FBC3DDA4BE}" type="parTrans" cxnId="{F233F60C-F422-4C64-8774-8CCADD866844}">
      <dgm:prSet/>
      <dgm:spPr/>
      <dgm:t>
        <a:bodyPr/>
        <a:lstStyle/>
        <a:p>
          <a:endParaRPr lang="es-MX"/>
        </a:p>
      </dgm:t>
    </dgm:pt>
    <dgm:pt modelId="{DA524326-FC52-40F9-B960-106CCD226098}" type="sibTrans" cxnId="{F233F60C-F422-4C64-8774-8CCADD866844}">
      <dgm:prSet/>
      <dgm:spPr/>
      <dgm:t>
        <a:bodyPr/>
        <a:lstStyle/>
        <a:p>
          <a:endParaRPr lang="es-MX"/>
        </a:p>
      </dgm:t>
    </dgm:pt>
    <dgm:pt modelId="{6F205C13-2F7B-476C-A7A7-A6CEE0BA9BA2}" type="pres">
      <dgm:prSet presAssocID="{709AF0E0-0A04-45D8-B697-0F1E92A6A954}" presName="diagram" presStyleCnt="0">
        <dgm:presLayoutVars>
          <dgm:dir/>
          <dgm:resizeHandles val="exact"/>
        </dgm:presLayoutVars>
      </dgm:prSet>
      <dgm:spPr/>
    </dgm:pt>
    <dgm:pt modelId="{6DA0B4F4-82F9-4383-8ECD-ABE30FF579E2}" type="pres">
      <dgm:prSet presAssocID="{1BFE414D-713B-4F21-9A16-4D1C2C1D6DCA}" presName="node" presStyleLbl="node1" presStyleIdx="0" presStyleCnt="6" custLinFactNeighborX="-14861" custLinFactNeighborY="-5399">
        <dgm:presLayoutVars>
          <dgm:bulletEnabled val="1"/>
        </dgm:presLayoutVars>
      </dgm:prSet>
      <dgm:spPr/>
    </dgm:pt>
    <dgm:pt modelId="{F2F83645-E192-4F14-AA25-BD58E817DA25}" type="pres">
      <dgm:prSet presAssocID="{E9C7DBF9-F079-420D-8870-C9EB34F1954D}" presName="sibTrans" presStyleLbl="sibTrans2D1" presStyleIdx="0" presStyleCnt="5"/>
      <dgm:spPr/>
    </dgm:pt>
    <dgm:pt modelId="{91E6FAEA-C357-44FF-B540-1D24E7CF6A28}" type="pres">
      <dgm:prSet presAssocID="{E9C7DBF9-F079-420D-8870-C9EB34F1954D}" presName="connectorText" presStyleLbl="sibTrans2D1" presStyleIdx="0" presStyleCnt="5"/>
      <dgm:spPr/>
    </dgm:pt>
    <dgm:pt modelId="{EDA1627F-254B-4A46-938D-FB6C5BDE203C}" type="pres">
      <dgm:prSet presAssocID="{1D0BB9D1-4ADD-4FE8-953A-2AE41A35C2FE}" presName="node" presStyleLbl="node1" presStyleIdx="1" presStyleCnt="6">
        <dgm:presLayoutVars>
          <dgm:bulletEnabled val="1"/>
        </dgm:presLayoutVars>
      </dgm:prSet>
      <dgm:spPr/>
    </dgm:pt>
    <dgm:pt modelId="{36ECDBDB-52AF-4765-93B9-02AA6631D73D}" type="pres">
      <dgm:prSet presAssocID="{C22BC8AD-412B-4992-B092-6756C8004C7F}" presName="sibTrans" presStyleLbl="sibTrans2D1" presStyleIdx="1" presStyleCnt="5" custScaleX="152278" custScaleY="82589" custLinFactNeighborX="-98519" custLinFactNeighborY="-6935"/>
      <dgm:spPr/>
    </dgm:pt>
    <dgm:pt modelId="{26771256-87E9-42D5-B796-800BB6FFE6FC}" type="pres">
      <dgm:prSet presAssocID="{C22BC8AD-412B-4992-B092-6756C8004C7F}" presName="connectorText" presStyleLbl="sibTrans2D1" presStyleIdx="1" presStyleCnt="5"/>
      <dgm:spPr/>
    </dgm:pt>
    <dgm:pt modelId="{D5DAB16A-E39D-4D1B-A26C-2C0EE7A3A41A}" type="pres">
      <dgm:prSet presAssocID="{17DDF8F6-962C-445E-8F58-377A4BDA1B31}" presName="node" presStyleLbl="node1" presStyleIdx="2" presStyleCnt="6" custLinFactNeighborX="2148" custLinFactNeighborY="14398">
        <dgm:presLayoutVars>
          <dgm:bulletEnabled val="1"/>
        </dgm:presLayoutVars>
      </dgm:prSet>
      <dgm:spPr/>
    </dgm:pt>
    <dgm:pt modelId="{EA6E3970-93B7-4DE5-A7C5-B00495EE4C98}" type="pres">
      <dgm:prSet presAssocID="{0909EB03-FFE2-4570-ADE8-9BED835B0EA8}" presName="sibTrans" presStyleLbl="sibTrans2D1" presStyleIdx="2" presStyleCnt="5" custScaleX="106660" custLinFactNeighborX="24952" custLinFactNeighborY="-3932"/>
      <dgm:spPr/>
    </dgm:pt>
    <dgm:pt modelId="{2721FE82-0F9B-4B3C-BFD4-8217362F1C4F}" type="pres">
      <dgm:prSet presAssocID="{0909EB03-FFE2-4570-ADE8-9BED835B0EA8}" presName="connectorText" presStyleLbl="sibTrans2D1" presStyleIdx="2" presStyleCnt="5"/>
      <dgm:spPr/>
    </dgm:pt>
    <dgm:pt modelId="{CDA0C5EF-A145-40F5-9BE6-F6BC73A8EE2A}" type="pres">
      <dgm:prSet presAssocID="{93BE0A17-4E67-4A54-9C09-548B78083BB7}" presName="node" presStyleLbl="node1" presStyleIdx="3" presStyleCnt="6" custLinFactNeighborX="-22182" custLinFactNeighborY="-21503">
        <dgm:presLayoutVars>
          <dgm:bulletEnabled val="1"/>
        </dgm:presLayoutVars>
      </dgm:prSet>
      <dgm:spPr/>
    </dgm:pt>
    <dgm:pt modelId="{58A65FD2-0984-4D52-9CBC-15A859A26BCE}" type="pres">
      <dgm:prSet presAssocID="{DA524326-FC52-40F9-B960-106CCD226098}" presName="sibTrans" presStyleLbl="sibTrans2D1" presStyleIdx="3" presStyleCnt="5" custLinFactX="-17554" custLinFactNeighborX="-100000" custLinFactNeighborY="9873"/>
      <dgm:spPr/>
    </dgm:pt>
    <dgm:pt modelId="{E82FAF24-BF7C-4451-ACC7-18008CF1E2C6}" type="pres">
      <dgm:prSet presAssocID="{DA524326-FC52-40F9-B960-106CCD226098}" presName="connectorText" presStyleLbl="sibTrans2D1" presStyleIdx="3" presStyleCnt="5"/>
      <dgm:spPr/>
    </dgm:pt>
    <dgm:pt modelId="{F9BBDD7D-F00E-4E4F-8C8F-A08A283BBCE7}" type="pres">
      <dgm:prSet presAssocID="{5493F490-F064-47D6-8652-D5B593285F89}" presName="node" presStyleLbl="node1" presStyleIdx="4" presStyleCnt="6" custLinFactNeighborX="-27555" custLinFactNeighborY="-1843">
        <dgm:presLayoutVars>
          <dgm:bulletEnabled val="1"/>
        </dgm:presLayoutVars>
      </dgm:prSet>
      <dgm:spPr/>
    </dgm:pt>
    <dgm:pt modelId="{20F1A88B-B9ED-4C4C-A317-3F3F4E2140DA}" type="pres">
      <dgm:prSet presAssocID="{F2B050E0-8D90-4674-AB67-08A1D2EC7513}" presName="sibTrans" presStyleLbl="sibTrans2D1" presStyleIdx="4" presStyleCnt="5" custAng="985209" custScaleX="39926" custScaleY="78819" custLinFactNeighborX="78322" custLinFactNeighborY="1336"/>
      <dgm:spPr/>
    </dgm:pt>
    <dgm:pt modelId="{05475DEF-18FA-4392-8EBF-755D730249B5}" type="pres">
      <dgm:prSet presAssocID="{F2B050E0-8D90-4674-AB67-08A1D2EC7513}" presName="connectorText" presStyleLbl="sibTrans2D1" presStyleIdx="4" presStyleCnt="5"/>
      <dgm:spPr/>
    </dgm:pt>
    <dgm:pt modelId="{89117C71-5205-4745-9229-63E29BBF3821}" type="pres">
      <dgm:prSet presAssocID="{9C3878E2-3445-45EB-9FE3-90E445BFCC65}" presName="node" presStyleLbl="node1" presStyleIdx="5" presStyleCnt="6" custLinFactNeighborX="55010" custLinFactNeighborY="-1058">
        <dgm:presLayoutVars>
          <dgm:bulletEnabled val="1"/>
        </dgm:presLayoutVars>
      </dgm:prSet>
      <dgm:spPr/>
    </dgm:pt>
  </dgm:ptLst>
  <dgm:cxnLst>
    <dgm:cxn modelId="{325AE908-FB7A-4BD4-8C1D-3066A7115BC7}" type="presOf" srcId="{E9C7DBF9-F079-420D-8870-C9EB34F1954D}" destId="{F2F83645-E192-4F14-AA25-BD58E817DA25}" srcOrd="0" destOrd="0" presId="urn:microsoft.com/office/officeart/2005/8/layout/process5"/>
    <dgm:cxn modelId="{A9072A0B-DF8C-4984-8C3C-3626C3F03EA4}" type="presOf" srcId="{C22BC8AD-412B-4992-B092-6756C8004C7F}" destId="{26771256-87E9-42D5-B796-800BB6FFE6FC}" srcOrd="1" destOrd="0" presId="urn:microsoft.com/office/officeart/2005/8/layout/process5"/>
    <dgm:cxn modelId="{F233F60C-F422-4C64-8774-8CCADD866844}" srcId="{709AF0E0-0A04-45D8-B697-0F1E92A6A954}" destId="{93BE0A17-4E67-4A54-9C09-548B78083BB7}" srcOrd="3" destOrd="0" parTransId="{38662513-6402-4192-AD1A-60FBC3DDA4BE}" sibTransId="{DA524326-FC52-40F9-B960-106CCD226098}"/>
    <dgm:cxn modelId="{5526FB12-02D0-4F38-8023-ABFD6CE2BA16}" type="presOf" srcId="{DA524326-FC52-40F9-B960-106CCD226098}" destId="{E82FAF24-BF7C-4451-ACC7-18008CF1E2C6}" srcOrd="1" destOrd="0" presId="urn:microsoft.com/office/officeart/2005/8/layout/process5"/>
    <dgm:cxn modelId="{5BE5552D-6426-4AD7-A1D2-BA4ED62A14E4}" type="presOf" srcId="{709AF0E0-0A04-45D8-B697-0F1E92A6A954}" destId="{6F205C13-2F7B-476C-A7A7-A6CEE0BA9BA2}" srcOrd="0" destOrd="0" presId="urn:microsoft.com/office/officeart/2005/8/layout/process5"/>
    <dgm:cxn modelId="{C4237E2D-AF53-47DA-8CDD-14A5E01C7D3F}" type="presOf" srcId="{9C3878E2-3445-45EB-9FE3-90E445BFCC65}" destId="{89117C71-5205-4745-9229-63E29BBF3821}" srcOrd="0" destOrd="0" presId="urn:microsoft.com/office/officeart/2005/8/layout/process5"/>
    <dgm:cxn modelId="{AB986538-4AAB-4F08-8615-6006912949B7}" type="presOf" srcId="{5493F490-F064-47D6-8652-D5B593285F89}" destId="{F9BBDD7D-F00E-4E4F-8C8F-A08A283BBCE7}" srcOrd="0" destOrd="0" presId="urn:microsoft.com/office/officeart/2005/8/layout/process5"/>
    <dgm:cxn modelId="{2E477741-E260-4131-B10A-BAACC5573BB6}" type="presOf" srcId="{0909EB03-FFE2-4570-ADE8-9BED835B0EA8}" destId="{EA6E3970-93B7-4DE5-A7C5-B00495EE4C98}" srcOrd="0" destOrd="0" presId="urn:microsoft.com/office/officeart/2005/8/layout/process5"/>
    <dgm:cxn modelId="{664FF343-E7CE-4F8A-A908-10CB5F91449D}" type="presOf" srcId="{C22BC8AD-412B-4992-B092-6756C8004C7F}" destId="{36ECDBDB-52AF-4765-93B9-02AA6631D73D}" srcOrd="0" destOrd="0" presId="urn:microsoft.com/office/officeart/2005/8/layout/process5"/>
    <dgm:cxn modelId="{6F7BB06F-B127-4F9A-B39F-D17EC7EE9B57}" srcId="{709AF0E0-0A04-45D8-B697-0F1E92A6A954}" destId="{1BFE414D-713B-4F21-9A16-4D1C2C1D6DCA}" srcOrd="0" destOrd="0" parTransId="{8AE9D434-C9C2-4E0A-A2B7-70CA012141DD}" sibTransId="{E9C7DBF9-F079-420D-8870-C9EB34F1954D}"/>
    <dgm:cxn modelId="{95FAF651-F9B9-4E99-B836-6E920C687238}" type="presOf" srcId="{1D0BB9D1-4ADD-4FE8-953A-2AE41A35C2FE}" destId="{EDA1627F-254B-4A46-938D-FB6C5BDE203C}" srcOrd="0" destOrd="0" presId="urn:microsoft.com/office/officeart/2005/8/layout/process5"/>
    <dgm:cxn modelId="{E7582257-43DE-4090-9722-3A05C1EC17DE}" type="presOf" srcId="{1BFE414D-713B-4F21-9A16-4D1C2C1D6DCA}" destId="{6DA0B4F4-82F9-4383-8ECD-ABE30FF579E2}" srcOrd="0" destOrd="0" presId="urn:microsoft.com/office/officeart/2005/8/layout/process5"/>
    <dgm:cxn modelId="{ED98757F-574C-4BAC-9001-AAECC0A7E89C}" type="presOf" srcId="{0909EB03-FFE2-4570-ADE8-9BED835B0EA8}" destId="{2721FE82-0F9B-4B3C-BFD4-8217362F1C4F}" srcOrd="1" destOrd="0" presId="urn:microsoft.com/office/officeart/2005/8/layout/process5"/>
    <dgm:cxn modelId="{51321181-2565-44CB-B9A3-50E82BB98656}" type="presOf" srcId="{F2B050E0-8D90-4674-AB67-08A1D2EC7513}" destId="{20F1A88B-B9ED-4C4C-A317-3F3F4E2140DA}" srcOrd="0" destOrd="0" presId="urn:microsoft.com/office/officeart/2005/8/layout/process5"/>
    <dgm:cxn modelId="{4BD9C683-715F-43A8-9E8D-26597001DF50}" srcId="{709AF0E0-0A04-45D8-B697-0F1E92A6A954}" destId="{5493F490-F064-47D6-8652-D5B593285F89}" srcOrd="4" destOrd="0" parTransId="{FE8BB481-66A1-463C-944A-FA3D25D8BD8D}" sibTransId="{F2B050E0-8D90-4674-AB67-08A1D2EC7513}"/>
    <dgm:cxn modelId="{A95BF987-2782-4F6C-85BF-460CC3E8F384}" type="presOf" srcId="{F2B050E0-8D90-4674-AB67-08A1D2EC7513}" destId="{05475DEF-18FA-4392-8EBF-755D730249B5}" srcOrd="1" destOrd="0" presId="urn:microsoft.com/office/officeart/2005/8/layout/process5"/>
    <dgm:cxn modelId="{27332F8C-2801-4CBC-B667-79F8BE36FEFD}" type="presOf" srcId="{93BE0A17-4E67-4A54-9C09-548B78083BB7}" destId="{CDA0C5EF-A145-40F5-9BE6-F6BC73A8EE2A}" srcOrd="0" destOrd="0" presId="urn:microsoft.com/office/officeart/2005/8/layout/process5"/>
    <dgm:cxn modelId="{563A878C-9C5B-4EAD-95BE-004826917BC1}" type="presOf" srcId="{E9C7DBF9-F079-420D-8870-C9EB34F1954D}" destId="{91E6FAEA-C357-44FF-B540-1D24E7CF6A28}" srcOrd="1" destOrd="0" presId="urn:microsoft.com/office/officeart/2005/8/layout/process5"/>
    <dgm:cxn modelId="{4B318E9F-0738-486B-B1B8-2C0E3835FF43}" type="presOf" srcId="{17DDF8F6-962C-445E-8F58-377A4BDA1B31}" destId="{D5DAB16A-E39D-4D1B-A26C-2C0EE7A3A41A}" srcOrd="0" destOrd="0" presId="urn:microsoft.com/office/officeart/2005/8/layout/process5"/>
    <dgm:cxn modelId="{2E85A6A1-903D-4FFF-8D84-B27B13E95002}" srcId="{709AF0E0-0A04-45D8-B697-0F1E92A6A954}" destId="{1D0BB9D1-4ADD-4FE8-953A-2AE41A35C2FE}" srcOrd="1" destOrd="0" parTransId="{9B670ABB-5BFB-4B2E-8120-B97C8227934F}" sibTransId="{C22BC8AD-412B-4992-B092-6756C8004C7F}"/>
    <dgm:cxn modelId="{4C2397A3-B3A7-4AA3-A321-0E7ECAB1C536}" srcId="{709AF0E0-0A04-45D8-B697-0F1E92A6A954}" destId="{17DDF8F6-962C-445E-8F58-377A4BDA1B31}" srcOrd="2" destOrd="0" parTransId="{49E1C0B8-9349-4B7D-9EEF-B369D48B4608}" sibTransId="{0909EB03-FFE2-4570-ADE8-9BED835B0EA8}"/>
    <dgm:cxn modelId="{E18662B9-9DE4-4326-8733-5822B8AEDD07}" type="presOf" srcId="{DA524326-FC52-40F9-B960-106CCD226098}" destId="{58A65FD2-0984-4D52-9CBC-15A859A26BCE}" srcOrd="0" destOrd="0" presId="urn:microsoft.com/office/officeart/2005/8/layout/process5"/>
    <dgm:cxn modelId="{BF82D9F7-6100-4063-BA0E-CB84353CE060}" srcId="{709AF0E0-0A04-45D8-B697-0F1E92A6A954}" destId="{9C3878E2-3445-45EB-9FE3-90E445BFCC65}" srcOrd="5" destOrd="0" parTransId="{5CDB5A42-B62D-4748-89B1-252AF46F68A8}" sibTransId="{28AED494-85EB-40A6-B8DC-88154E40FB72}"/>
    <dgm:cxn modelId="{2676235C-F304-4B4F-B0F3-F41ACE2FD42C}" type="presParOf" srcId="{6F205C13-2F7B-476C-A7A7-A6CEE0BA9BA2}" destId="{6DA0B4F4-82F9-4383-8ECD-ABE30FF579E2}" srcOrd="0" destOrd="0" presId="urn:microsoft.com/office/officeart/2005/8/layout/process5"/>
    <dgm:cxn modelId="{60514501-5C46-44E7-A5A5-A940605592FE}" type="presParOf" srcId="{6F205C13-2F7B-476C-A7A7-A6CEE0BA9BA2}" destId="{F2F83645-E192-4F14-AA25-BD58E817DA25}" srcOrd="1" destOrd="0" presId="urn:microsoft.com/office/officeart/2005/8/layout/process5"/>
    <dgm:cxn modelId="{A199C7D5-3BC6-49E8-8552-3C088E3E2533}" type="presParOf" srcId="{F2F83645-E192-4F14-AA25-BD58E817DA25}" destId="{91E6FAEA-C357-44FF-B540-1D24E7CF6A28}" srcOrd="0" destOrd="0" presId="urn:microsoft.com/office/officeart/2005/8/layout/process5"/>
    <dgm:cxn modelId="{530277BA-7691-442E-9C6B-27FAE5A8DA95}" type="presParOf" srcId="{6F205C13-2F7B-476C-A7A7-A6CEE0BA9BA2}" destId="{EDA1627F-254B-4A46-938D-FB6C5BDE203C}" srcOrd="2" destOrd="0" presId="urn:microsoft.com/office/officeart/2005/8/layout/process5"/>
    <dgm:cxn modelId="{E330A41B-A50D-4BED-9E17-30F4BC825C6E}" type="presParOf" srcId="{6F205C13-2F7B-476C-A7A7-A6CEE0BA9BA2}" destId="{36ECDBDB-52AF-4765-93B9-02AA6631D73D}" srcOrd="3" destOrd="0" presId="urn:microsoft.com/office/officeart/2005/8/layout/process5"/>
    <dgm:cxn modelId="{3BBB1FF0-80C8-435B-A344-A07D03963C43}" type="presParOf" srcId="{36ECDBDB-52AF-4765-93B9-02AA6631D73D}" destId="{26771256-87E9-42D5-B796-800BB6FFE6FC}" srcOrd="0" destOrd="0" presId="urn:microsoft.com/office/officeart/2005/8/layout/process5"/>
    <dgm:cxn modelId="{B0C398F2-EB69-413C-A6F8-AF33ECDD6C7A}" type="presParOf" srcId="{6F205C13-2F7B-476C-A7A7-A6CEE0BA9BA2}" destId="{D5DAB16A-E39D-4D1B-A26C-2C0EE7A3A41A}" srcOrd="4" destOrd="0" presId="urn:microsoft.com/office/officeart/2005/8/layout/process5"/>
    <dgm:cxn modelId="{CB01DCBE-AAED-4C81-9AB7-EA16F5CF973D}" type="presParOf" srcId="{6F205C13-2F7B-476C-A7A7-A6CEE0BA9BA2}" destId="{EA6E3970-93B7-4DE5-A7C5-B00495EE4C98}" srcOrd="5" destOrd="0" presId="urn:microsoft.com/office/officeart/2005/8/layout/process5"/>
    <dgm:cxn modelId="{5A67DF15-3EDD-4D16-8E6E-1BFBB7E56DD7}" type="presParOf" srcId="{EA6E3970-93B7-4DE5-A7C5-B00495EE4C98}" destId="{2721FE82-0F9B-4B3C-BFD4-8217362F1C4F}" srcOrd="0" destOrd="0" presId="urn:microsoft.com/office/officeart/2005/8/layout/process5"/>
    <dgm:cxn modelId="{DA90328B-DEE5-4176-9870-F8A1EE221C6E}" type="presParOf" srcId="{6F205C13-2F7B-476C-A7A7-A6CEE0BA9BA2}" destId="{CDA0C5EF-A145-40F5-9BE6-F6BC73A8EE2A}" srcOrd="6" destOrd="0" presId="urn:microsoft.com/office/officeart/2005/8/layout/process5"/>
    <dgm:cxn modelId="{AA043776-3807-426B-8EDC-3E5C11321BC1}" type="presParOf" srcId="{6F205C13-2F7B-476C-A7A7-A6CEE0BA9BA2}" destId="{58A65FD2-0984-4D52-9CBC-15A859A26BCE}" srcOrd="7" destOrd="0" presId="urn:microsoft.com/office/officeart/2005/8/layout/process5"/>
    <dgm:cxn modelId="{E09B4486-199A-449C-BA7C-4305BCBB008C}" type="presParOf" srcId="{58A65FD2-0984-4D52-9CBC-15A859A26BCE}" destId="{E82FAF24-BF7C-4451-ACC7-18008CF1E2C6}" srcOrd="0" destOrd="0" presId="urn:microsoft.com/office/officeart/2005/8/layout/process5"/>
    <dgm:cxn modelId="{5372433F-B769-4604-A5CF-48CE5BE48A00}" type="presParOf" srcId="{6F205C13-2F7B-476C-A7A7-A6CEE0BA9BA2}" destId="{F9BBDD7D-F00E-4E4F-8C8F-A08A283BBCE7}" srcOrd="8" destOrd="0" presId="urn:microsoft.com/office/officeart/2005/8/layout/process5"/>
    <dgm:cxn modelId="{14AD5C3C-EFD1-4810-B64E-D7BAB760A26C}" type="presParOf" srcId="{6F205C13-2F7B-476C-A7A7-A6CEE0BA9BA2}" destId="{20F1A88B-B9ED-4C4C-A317-3F3F4E2140DA}" srcOrd="9" destOrd="0" presId="urn:microsoft.com/office/officeart/2005/8/layout/process5"/>
    <dgm:cxn modelId="{EBA2785E-4780-4B92-88A1-A763482D9C1B}" type="presParOf" srcId="{20F1A88B-B9ED-4C4C-A317-3F3F4E2140DA}" destId="{05475DEF-18FA-4392-8EBF-755D730249B5}" srcOrd="0" destOrd="0" presId="urn:microsoft.com/office/officeart/2005/8/layout/process5"/>
    <dgm:cxn modelId="{E06FF415-200D-4C6A-B1C5-565F8E9C2B41}" type="presParOf" srcId="{6F205C13-2F7B-476C-A7A7-A6CEE0BA9BA2}" destId="{89117C71-5205-4745-9229-63E29BBF3821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E5712-7A61-4471-BCC1-3B8FB33C4798}">
      <dsp:nvSpPr>
        <dsp:cNvPr id="0" name=""/>
        <dsp:cNvSpPr/>
      </dsp:nvSpPr>
      <dsp:spPr>
        <a:xfrm>
          <a:off x="131222" y="0"/>
          <a:ext cx="2985299" cy="618064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Aharoni" panose="02010803020104030203" pitchFamily="2" charset="-79"/>
              <a:cs typeface="Aharoni" panose="02010803020104030203" pitchFamily="2" charset="-79"/>
            </a:rPr>
            <a:t>Las rúbricas</a:t>
          </a:r>
          <a:endParaRPr lang="es-MX" sz="2000" kern="1200" dirty="0"/>
        </a:p>
      </dsp:txBody>
      <dsp:txXfrm>
        <a:off x="440254" y="0"/>
        <a:ext cx="2367235" cy="6180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95906-C054-4DCA-BE01-406C87116797}">
      <dsp:nvSpPr>
        <dsp:cNvPr id="0" name=""/>
        <dsp:cNvSpPr/>
      </dsp:nvSpPr>
      <dsp:spPr>
        <a:xfrm>
          <a:off x="163378" y="1339"/>
          <a:ext cx="2070677" cy="6957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Arial Rounded MT Bold" panose="020F0704030504030204" pitchFamily="34" charset="0"/>
            </a:rPr>
            <a:t>Al docente</a:t>
          </a:r>
          <a:endParaRPr lang="es-MX" sz="2400" kern="1200" dirty="0">
            <a:latin typeface="Arial Rounded MT Bold" panose="020F0704030504030204" pitchFamily="34" charset="0"/>
          </a:endParaRPr>
        </a:p>
      </dsp:txBody>
      <dsp:txXfrm>
        <a:off x="183757" y="21718"/>
        <a:ext cx="2029919" cy="655020"/>
      </dsp:txXfrm>
    </dsp:sp>
    <dsp:sp modelId="{5BC292BE-F88F-4B15-8409-7001BECD14CC}">
      <dsp:nvSpPr>
        <dsp:cNvPr id="0" name=""/>
        <dsp:cNvSpPr/>
      </dsp:nvSpPr>
      <dsp:spPr>
        <a:xfrm>
          <a:off x="370446" y="697117"/>
          <a:ext cx="232470" cy="1447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7523"/>
              </a:lnTo>
              <a:lnTo>
                <a:pt x="232470" y="14475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00401-AAFA-413B-AA98-3EAFBE731FD0}">
      <dsp:nvSpPr>
        <dsp:cNvPr id="0" name=""/>
        <dsp:cNvSpPr/>
      </dsp:nvSpPr>
      <dsp:spPr>
        <a:xfrm>
          <a:off x="602917" y="1028163"/>
          <a:ext cx="2330604" cy="2232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Arial Rounded MT Bold" panose="020F0704030504030204" pitchFamily="34" charset="0"/>
            </a:rPr>
            <a:t>Crear un espacio de retroalimentación y orientación, en el cual  docente y alumno analizan las fortalezas y debilidades demostradas, además se pueden plantear posibles recomendaciones para mejorar el rendimiento de los alumnos.</a:t>
          </a:r>
          <a:endParaRPr lang="es-MX" sz="1400" kern="1200" dirty="0"/>
        </a:p>
      </dsp:txBody>
      <dsp:txXfrm>
        <a:off x="668318" y="1093564"/>
        <a:ext cx="2199802" cy="2102154"/>
      </dsp:txXfrm>
    </dsp:sp>
    <dsp:sp modelId="{54D589DF-12E2-4C8B-9C65-3F3AE41BAB7D}">
      <dsp:nvSpPr>
        <dsp:cNvPr id="0" name=""/>
        <dsp:cNvSpPr/>
      </dsp:nvSpPr>
      <dsp:spPr>
        <a:xfrm>
          <a:off x="3123960" y="1339"/>
          <a:ext cx="2231247" cy="7447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Arial Rounded MT Bold" panose="020F0704030504030204" pitchFamily="34" charset="0"/>
            </a:rPr>
            <a:t>Al alumno </a:t>
          </a:r>
          <a:endParaRPr lang="es-MX" sz="2400" kern="1200" dirty="0">
            <a:latin typeface="Arial Rounded MT Bold" panose="020F0704030504030204" pitchFamily="34" charset="0"/>
          </a:endParaRPr>
        </a:p>
      </dsp:txBody>
      <dsp:txXfrm>
        <a:off x="3145774" y="23153"/>
        <a:ext cx="2187619" cy="701158"/>
      </dsp:txXfrm>
    </dsp:sp>
    <dsp:sp modelId="{E4B97FA3-D3E1-4FCB-9BEA-52ADBDBF067F}">
      <dsp:nvSpPr>
        <dsp:cNvPr id="0" name=""/>
        <dsp:cNvSpPr/>
      </dsp:nvSpPr>
      <dsp:spPr>
        <a:xfrm>
          <a:off x="3347084" y="746125"/>
          <a:ext cx="223124" cy="1117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7252"/>
              </a:lnTo>
              <a:lnTo>
                <a:pt x="223124" y="111725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A7236-3D36-4986-8D89-B2EEB13587E0}">
      <dsp:nvSpPr>
        <dsp:cNvPr id="0" name=""/>
        <dsp:cNvSpPr/>
      </dsp:nvSpPr>
      <dsp:spPr>
        <a:xfrm>
          <a:off x="3570209" y="1077171"/>
          <a:ext cx="1993816" cy="1572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>
              <a:latin typeface="Arial Rounded MT Bold" panose="020F0704030504030204" pitchFamily="34" charset="0"/>
            </a:rPr>
            <a:t>Conocer con anticipación los elementos, parámetros y la escala de calificación con la cual será evaluado.</a:t>
          </a:r>
          <a:endParaRPr lang="es-MX" sz="1400" kern="1200" dirty="0"/>
        </a:p>
      </dsp:txBody>
      <dsp:txXfrm>
        <a:off x="3616263" y="1123225"/>
        <a:ext cx="1901708" cy="14803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0B4F4-82F9-4383-8ECD-ABE30FF579E2}">
      <dsp:nvSpPr>
        <dsp:cNvPr id="0" name=""/>
        <dsp:cNvSpPr/>
      </dsp:nvSpPr>
      <dsp:spPr>
        <a:xfrm>
          <a:off x="975606" y="0"/>
          <a:ext cx="1816063" cy="1089638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>
              <a:solidFill>
                <a:schemeClr val="bg1"/>
              </a:solidFill>
            </a:rPr>
            <a:t>1. </a:t>
          </a:r>
          <a:r>
            <a:rPr lang="es-MX" sz="1300" kern="1200" dirty="0">
              <a:solidFill>
                <a:schemeClr val="bg2"/>
              </a:solidFill>
            </a:rPr>
            <a:t>El primer paso es determinar el objetivo del aprendizaje. </a:t>
          </a:r>
        </a:p>
      </dsp:txBody>
      <dsp:txXfrm>
        <a:off x="1007520" y="31914"/>
        <a:ext cx="1752235" cy="1025810"/>
      </dsp:txXfrm>
    </dsp:sp>
    <dsp:sp modelId="{F2F83645-E192-4F14-AA25-BD58E817DA25}">
      <dsp:nvSpPr>
        <dsp:cNvPr id="0" name=""/>
        <dsp:cNvSpPr/>
      </dsp:nvSpPr>
      <dsp:spPr>
        <a:xfrm rot="1610">
          <a:off x="3010858" y="320278"/>
          <a:ext cx="528044" cy="4503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100" kern="1200"/>
        </a:p>
      </dsp:txBody>
      <dsp:txXfrm>
        <a:off x="3010858" y="410323"/>
        <a:ext cx="392929" cy="270229"/>
      </dsp:txXfrm>
    </dsp:sp>
    <dsp:sp modelId="{EDA1627F-254B-4A46-938D-FB6C5BDE203C}">
      <dsp:nvSpPr>
        <dsp:cNvPr id="0" name=""/>
        <dsp:cNvSpPr/>
      </dsp:nvSpPr>
      <dsp:spPr>
        <a:xfrm>
          <a:off x="3787980" y="1316"/>
          <a:ext cx="1816063" cy="1089638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-155122"/>
            <a:satOff val="0"/>
            <a:lumOff val="67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>
              <a:solidFill>
                <a:schemeClr val="bg1"/>
              </a:solidFill>
            </a:rPr>
            <a:t>2. </a:t>
          </a:r>
          <a:r>
            <a:rPr lang="es-MX" sz="1300" kern="1200" dirty="0">
              <a:solidFill>
                <a:schemeClr val="bg2"/>
              </a:solidFill>
            </a:rPr>
            <a:t>Identificar los elementos o aspectos a valorar.</a:t>
          </a:r>
        </a:p>
      </dsp:txBody>
      <dsp:txXfrm>
        <a:off x="3819894" y="33230"/>
        <a:ext cx="1752235" cy="1025810"/>
      </dsp:txXfrm>
    </dsp:sp>
    <dsp:sp modelId="{36ECDBDB-52AF-4765-93B9-02AA6631D73D}">
      <dsp:nvSpPr>
        <dsp:cNvPr id="0" name=""/>
        <dsp:cNvSpPr/>
      </dsp:nvSpPr>
      <dsp:spPr>
        <a:xfrm rot="5332038">
          <a:off x="3897424" y="1302143"/>
          <a:ext cx="713036" cy="371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195446"/>
            <a:satOff val="0"/>
            <a:lumOff val="786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100" kern="1200"/>
        </a:p>
      </dsp:txBody>
      <dsp:txXfrm rot="-5400000">
        <a:off x="4141248" y="1131620"/>
        <a:ext cx="223181" cy="601446"/>
      </dsp:txXfrm>
    </dsp:sp>
    <dsp:sp modelId="{D5DAB16A-E39D-4D1B-A26C-2C0EE7A3A41A}">
      <dsp:nvSpPr>
        <dsp:cNvPr id="0" name=""/>
        <dsp:cNvSpPr/>
      </dsp:nvSpPr>
      <dsp:spPr>
        <a:xfrm>
          <a:off x="3826989" y="1974266"/>
          <a:ext cx="1816063" cy="1089638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-310245"/>
            <a:satOff val="0"/>
            <a:lumOff val="135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>
              <a:solidFill>
                <a:schemeClr val="bg1"/>
              </a:solidFill>
            </a:rPr>
            <a:t>3. </a:t>
          </a:r>
          <a:r>
            <a:rPr lang="es-MX" sz="1300" kern="1200" dirty="0">
              <a:solidFill>
                <a:schemeClr val="tx1"/>
              </a:solidFill>
            </a:rPr>
            <a:t>Determinar los niveles de escala respecto del conocimiento esperado.</a:t>
          </a:r>
        </a:p>
      </dsp:txBody>
      <dsp:txXfrm>
        <a:off x="3858903" y="2006180"/>
        <a:ext cx="1752235" cy="1025810"/>
      </dsp:txXfrm>
    </dsp:sp>
    <dsp:sp modelId="{EA6E3970-93B7-4DE5-A7C5-B00495EE4C98}">
      <dsp:nvSpPr>
        <dsp:cNvPr id="0" name=""/>
        <dsp:cNvSpPr/>
      </dsp:nvSpPr>
      <dsp:spPr>
        <a:xfrm rot="11248070">
          <a:off x="3083161" y="2082886"/>
          <a:ext cx="666072" cy="4503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390891"/>
            <a:satOff val="0"/>
            <a:lumOff val="157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100" kern="1200"/>
        </a:p>
      </dsp:txBody>
      <dsp:txXfrm rot="10800000">
        <a:off x="3217703" y="2181743"/>
        <a:ext cx="530957" cy="270229"/>
      </dsp:txXfrm>
    </dsp:sp>
    <dsp:sp modelId="{CDA0C5EF-A145-40F5-9BE6-F6BC73A8EE2A}">
      <dsp:nvSpPr>
        <dsp:cNvPr id="0" name=""/>
        <dsp:cNvSpPr/>
      </dsp:nvSpPr>
      <dsp:spPr>
        <a:xfrm>
          <a:off x="842652" y="1583075"/>
          <a:ext cx="1816063" cy="1089638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-465367"/>
            <a:satOff val="0"/>
            <a:lumOff val="203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>
              <a:solidFill>
                <a:schemeClr val="bg1"/>
              </a:solidFill>
            </a:rPr>
            <a:t>4. </a:t>
          </a:r>
          <a:r>
            <a:rPr lang="es-MX" sz="1300" kern="1200" dirty="0">
              <a:solidFill>
                <a:schemeClr val="tx1"/>
              </a:solidFill>
            </a:rPr>
            <a:t>Describir cada criterio de acuerdo al nivel de rendimiento. </a:t>
          </a:r>
        </a:p>
      </dsp:txBody>
      <dsp:txXfrm>
        <a:off x="874566" y="1614989"/>
        <a:ext cx="1752235" cy="1025810"/>
      </dsp:txXfrm>
    </dsp:sp>
    <dsp:sp modelId="{58A65FD2-0984-4D52-9CBC-15A859A26BCE}">
      <dsp:nvSpPr>
        <dsp:cNvPr id="0" name=""/>
        <dsp:cNvSpPr/>
      </dsp:nvSpPr>
      <dsp:spPr>
        <a:xfrm rot="5565094">
          <a:off x="866280" y="2948202"/>
          <a:ext cx="499119" cy="4503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586336"/>
            <a:satOff val="0"/>
            <a:lumOff val="235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100" kern="1200"/>
        </a:p>
      </dsp:txBody>
      <dsp:txXfrm rot="-5400000">
        <a:off x="983968" y="2923912"/>
        <a:ext cx="270229" cy="364004"/>
      </dsp:txXfrm>
    </dsp:sp>
    <dsp:sp modelId="{F9BBDD7D-F00E-4E4F-8C8F-A08A283BBCE7}">
      <dsp:nvSpPr>
        <dsp:cNvPr id="0" name=""/>
        <dsp:cNvSpPr/>
      </dsp:nvSpPr>
      <dsp:spPr>
        <a:xfrm>
          <a:off x="745075" y="3613361"/>
          <a:ext cx="1816063" cy="1089638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-620490"/>
            <a:satOff val="0"/>
            <a:lumOff val="271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>
              <a:solidFill>
                <a:schemeClr val="bg1"/>
              </a:solidFill>
            </a:rPr>
            <a:t>5. </a:t>
          </a:r>
          <a:r>
            <a:rPr lang="es-MX" sz="1300" kern="1200" dirty="0">
              <a:solidFill>
                <a:schemeClr val="bg2"/>
              </a:solidFill>
            </a:rPr>
            <a:t>Determinar el peso de cada criterio.</a:t>
          </a:r>
        </a:p>
      </dsp:txBody>
      <dsp:txXfrm>
        <a:off x="776989" y="3645275"/>
        <a:ext cx="1752235" cy="1025810"/>
      </dsp:txXfrm>
    </dsp:sp>
    <dsp:sp modelId="{20F1A88B-B9ED-4C4C-A317-3F3F4E2140DA}">
      <dsp:nvSpPr>
        <dsp:cNvPr id="0" name=""/>
        <dsp:cNvSpPr/>
      </dsp:nvSpPr>
      <dsp:spPr>
        <a:xfrm rot="992484">
          <a:off x="4329145" y="3990910"/>
          <a:ext cx="471010" cy="3549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781782"/>
            <a:satOff val="0"/>
            <a:lumOff val="31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100" kern="1200"/>
        </a:p>
      </dsp:txBody>
      <dsp:txXfrm>
        <a:off x="4331349" y="4046747"/>
        <a:ext cx="364514" cy="212993"/>
      </dsp:txXfrm>
    </dsp:sp>
    <dsp:sp modelId="{89117C71-5205-4745-9229-63E29BBF3821}">
      <dsp:nvSpPr>
        <dsp:cNvPr id="0" name=""/>
        <dsp:cNvSpPr/>
      </dsp:nvSpPr>
      <dsp:spPr>
        <a:xfrm>
          <a:off x="4786997" y="3621915"/>
          <a:ext cx="1816063" cy="1089638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-775612"/>
            <a:satOff val="0"/>
            <a:lumOff val="338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>
              <a:solidFill>
                <a:schemeClr val="bg1"/>
              </a:solidFill>
            </a:rPr>
            <a:t>6. </a:t>
          </a:r>
          <a:r>
            <a:rPr lang="es-MX" sz="1300" kern="1200" dirty="0">
              <a:solidFill>
                <a:schemeClr val="bg2"/>
              </a:solidFill>
            </a:rPr>
            <a:t>Revisar la rúbrica diseñada y reflexionar sobre su impacto educativo.</a:t>
          </a:r>
        </a:p>
      </dsp:txBody>
      <dsp:txXfrm>
        <a:off x="4818911" y="3653829"/>
        <a:ext cx="1752235" cy="1025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29965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1970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1800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0237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266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6823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344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9245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13164" y="1424069"/>
            <a:ext cx="9157393" cy="3719422"/>
            <a:chOff x="187960" y="1453515"/>
            <a:chExt cx="3861435" cy="1568450"/>
          </a:xfrm>
        </p:grpSpPr>
        <p:sp>
          <p:nvSpPr>
            <p:cNvPr id="11" name="Google Shape;11;p2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034300" y="925025"/>
            <a:ext cx="70755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4"/>
          <p:cNvGrpSpPr/>
          <p:nvPr/>
        </p:nvGrpSpPr>
        <p:grpSpPr>
          <a:xfrm rot="-5400000" flipH="1">
            <a:off x="5520163" y="1530301"/>
            <a:ext cx="5154243" cy="2093410"/>
            <a:chOff x="187960" y="1453515"/>
            <a:chExt cx="3861435" cy="1568450"/>
          </a:xfrm>
        </p:grpSpPr>
        <p:sp>
          <p:nvSpPr>
            <p:cNvPr id="23" name="Google Shape;23;p4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038025" y="1476000"/>
            <a:ext cx="5067900" cy="304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Char char="◦"/>
              <a:defRPr sz="3200" i="1"/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8pPr>
            <a:lvl9pPr marL="4114800" lvl="8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9pPr>
          </a:lstStyle>
          <a:p>
            <a:endParaRPr/>
          </a:p>
        </p:txBody>
      </p:sp>
      <p:sp>
        <p:nvSpPr>
          <p:cNvPr id="27" name="Google Shape;27;p4"/>
          <p:cNvSpPr txBox="1"/>
          <p:nvPr/>
        </p:nvSpPr>
        <p:spPr>
          <a:xfrm>
            <a:off x="3593400" y="5527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“</a:t>
            </a:r>
            <a:endParaRPr sz="9600" b="1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29" name="Google Shape;29;p4"/>
          <p:cNvGrpSpPr/>
          <p:nvPr/>
        </p:nvGrpSpPr>
        <p:grpSpPr>
          <a:xfrm rot="5400000" flipH="1">
            <a:off x="-1530412" y="1530301"/>
            <a:ext cx="5154243" cy="2093410"/>
            <a:chOff x="187960" y="1453515"/>
            <a:chExt cx="3861435" cy="1568450"/>
          </a:xfrm>
        </p:grpSpPr>
        <p:sp>
          <p:nvSpPr>
            <p:cNvPr id="30" name="Google Shape;30;p4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5"/>
          <p:cNvGrpSpPr/>
          <p:nvPr/>
        </p:nvGrpSpPr>
        <p:grpSpPr>
          <a:xfrm rot="-5400000" flipH="1">
            <a:off x="5520163" y="1530301"/>
            <a:ext cx="5154243" cy="2093410"/>
            <a:chOff x="187960" y="1453515"/>
            <a:chExt cx="3861435" cy="1568450"/>
          </a:xfrm>
        </p:grpSpPr>
        <p:sp>
          <p:nvSpPr>
            <p:cNvPr id="35" name="Google Shape;35;p5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737850" y="1475700"/>
            <a:ext cx="6034500" cy="30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◦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6"/>
          <p:cNvGrpSpPr/>
          <p:nvPr/>
        </p:nvGrpSpPr>
        <p:grpSpPr>
          <a:xfrm rot="-5400000" flipH="1">
            <a:off x="5520163" y="1530301"/>
            <a:ext cx="5154243" cy="2093410"/>
            <a:chOff x="187960" y="1453515"/>
            <a:chExt cx="3861435" cy="1568450"/>
          </a:xfrm>
        </p:grpSpPr>
        <p:sp>
          <p:nvSpPr>
            <p:cNvPr id="43" name="Google Shape;43;p6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737850" y="1475700"/>
            <a:ext cx="2891700" cy="293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◦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3955979" y="1475700"/>
            <a:ext cx="2891700" cy="293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◦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8"/>
          <p:cNvGrpSpPr/>
          <p:nvPr/>
        </p:nvGrpSpPr>
        <p:grpSpPr>
          <a:xfrm rot="-5400000" flipH="1">
            <a:off x="5520163" y="1530301"/>
            <a:ext cx="5154243" cy="2093410"/>
            <a:chOff x="187960" y="1453515"/>
            <a:chExt cx="3861435" cy="1568450"/>
          </a:xfrm>
        </p:grpSpPr>
        <p:sp>
          <p:nvSpPr>
            <p:cNvPr id="62" name="Google Shape;62;p8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3" name="Google Shape;63;p8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4" name="Google Shape;64;p8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ottom waves">
  <p:cSld name="BLANK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1"/>
          <p:cNvGrpSpPr/>
          <p:nvPr/>
        </p:nvGrpSpPr>
        <p:grpSpPr>
          <a:xfrm>
            <a:off x="-13177" y="3583361"/>
            <a:ext cx="9157393" cy="1560137"/>
            <a:chOff x="187960" y="1453515"/>
            <a:chExt cx="3861435" cy="1568450"/>
          </a:xfrm>
        </p:grpSpPr>
        <p:sp>
          <p:nvSpPr>
            <p:cNvPr id="82" name="Google Shape;82;p11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>
                    <a:alpha val="20000"/>
                  </a:srgbClr>
                </a:gs>
                <a:gs pos="100000">
                  <a:srgbClr val="FF866B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3" name="Google Shape;83;p11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  <a:alpha val="20000"/>
                  </a:srgbClr>
                </a:gs>
                <a:gs pos="100000">
                  <a:srgbClr val="FF6A00">
                    <a:alpha val="71764"/>
                    <a:alpha val="2000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4" name="Google Shape;84;p11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  <a:alpha val="20000"/>
                  </a:srgbClr>
                </a:gs>
                <a:gs pos="100000">
                  <a:srgbClr val="CC0000">
                    <a:alpha val="57254"/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7850" y="1475700"/>
            <a:ext cx="6034500" cy="3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35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4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33.png"/><Relationship Id="rId1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goobric-web-app-launcher/cepmakjlanepojocakadfpohnhhalfo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8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sv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ctrTitle"/>
          </p:nvPr>
        </p:nvSpPr>
        <p:spPr>
          <a:xfrm>
            <a:off x="932649" y="726248"/>
            <a:ext cx="7075500" cy="1159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s-ES" sz="8000" dirty="0">
                <a:latin typeface="Aharoni" panose="02010803020104030203" pitchFamily="2" charset="-79"/>
                <a:cs typeface="Aharoni" panose="02010803020104030203" pitchFamily="2" charset="-79"/>
              </a:rPr>
              <a:t>Las rúbricas</a:t>
            </a:r>
            <a:br>
              <a:rPr lang="es-ES" sz="48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3200" dirty="0">
                <a:latin typeface="Aharoni" panose="02010803020104030203" pitchFamily="2" charset="-79"/>
                <a:cs typeface="Aharoni" panose="02010803020104030203" pitchFamily="2" charset="-79"/>
              </a:rPr>
              <a:t>Instrumentos de evaluación  </a:t>
            </a:r>
            <a:endParaRPr sz="3200" dirty="0"/>
          </a:p>
        </p:txBody>
      </p:sp>
      <p:pic>
        <p:nvPicPr>
          <p:cNvPr id="4" name="Gráfico 3" descr="Libro abierto">
            <a:extLst>
              <a:ext uri="{FF2B5EF4-FFF2-40B4-BE49-F238E27FC236}">
                <a16:creationId xmlns:a16="http://schemas.microsoft.com/office/drawing/2014/main" id="{E119FA2C-857C-4441-864D-E651701A9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57600" y="3430818"/>
            <a:ext cx="914400" cy="914400"/>
          </a:xfrm>
          <a:prstGeom prst="rect">
            <a:avLst/>
          </a:prstGeom>
        </p:spPr>
      </p:pic>
      <p:pic>
        <p:nvPicPr>
          <p:cNvPr id="6" name="Gráfico 5" descr="Libros">
            <a:extLst>
              <a:ext uri="{FF2B5EF4-FFF2-40B4-BE49-F238E27FC236}">
                <a16:creationId xmlns:a16="http://schemas.microsoft.com/office/drawing/2014/main" id="{7240270B-92FE-403B-94F8-E45564FA51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2649" y="2697128"/>
            <a:ext cx="914400" cy="914400"/>
          </a:xfrm>
          <a:prstGeom prst="rect">
            <a:avLst/>
          </a:prstGeom>
        </p:spPr>
      </p:pic>
      <p:pic>
        <p:nvPicPr>
          <p:cNvPr id="10" name="Gráfico 9" descr="Lista de comprobación">
            <a:extLst>
              <a:ext uri="{FF2B5EF4-FFF2-40B4-BE49-F238E27FC236}">
                <a16:creationId xmlns:a16="http://schemas.microsoft.com/office/drawing/2014/main" id="{3CD7293A-DF8C-441E-8B38-6CB574B71A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2570" y="726248"/>
            <a:ext cx="914400" cy="914400"/>
          </a:xfrm>
          <a:prstGeom prst="rect">
            <a:avLst/>
          </a:prstGeom>
        </p:spPr>
      </p:pic>
      <p:pic>
        <p:nvPicPr>
          <p:cNvPr id="12" name="Gráfico 11" descr="Contrato">
            <a:extLst>
              <a:ext uri="{FF2B5EF4-FFF2-40B4-BE49-F238E27FC236}">
                <a16:creationId xmlns:a16="http://schemas.microsoft.com/office/drawing/2014/main" id="{92AC5B6C-EFC4-45EB-8966-0D08E6F866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54151" y="767122"/>
            <a:ext cx="914400" cy="914400"/>
          </a:xfrm>
          <a:prstGeom prst="rect">
            <a:avLst/>
          </a:prstGeom>
        </p:spPr>
      </p:pic>
      <p:pic>
        <p:nvPicPr>
          <p:cNvPr id="14" name="Gráfico 13" descr="Clase">
            <a:extLst>
              <a:ext uri="{FF2B5EF4-FFF2-40B4-BE49-F238E27FC236}">
                <a16:creationId xmlns:a16="http://schemas.microsoft.com/office/drawing/2014/main" id="{9388D52B-3137-49D3-94E9-0108F5F653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25351" y="3154328"/>
            <a:ext cx="914400" cy="914400"/>
          </a:xfrm>
          <a:prstGeom prst="rect">
            <a:avLst/>
          </a:prstGeom>
        </p:spPr>
      </p:pic>
      <p:pic>
        <p:nvPicPr>
          <p:cNvPr id="16" name="Gráfico 15" descr="Lápiz">
            <a:extLst>
              <a:ext uri="{FF2B5EF4-FFF2-40B4-BE49-F238E27FC236}">
                <a16:creationId xmlns:a16="http://schemas.microsoft.com/office/drawing/2014/main" id="{36907855-860A-4429-BD64-39551153D0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50949" y="223992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1688390" y="997391"/>
            <a:ext cx="6024375" cy="121740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s-MX" sz="4400" dirty="0">
                <a:latin typeface="Aharoni" panose="02010803020104030203" pitchFamily="2" charset="-79"/>
                <a:cs typeface="Aharoni" panose="02010803020104030203" pitchFamily="2" charset="-79"/>
              </a:rPr>
              <a:t>¿Cómo se elabora la rúbrica? </a:t>
            </a:r>
            <a:endParaRPr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 descr="Resultado de imagen para personas pensando png">
            <a:extLst>
              <a:ext uri="{FF2B5EF4-FFF2-40B4-BE49-F238E27FC236}">
                <a16:creationId xmlns:a16="http://schemas.microsoft.com/office/drawing/2014/main" id="{DF7A5F21-AABC-4FAA-BAE2-80BCE894F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960" y="2294310"/>
            <a:ext cx="1357202" cy="270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1E4FD09C-1828-4F6C-BBAA-8D84B02725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0147139"/>
              </p:ext>
            </p:extLst>
          </p:nvPr>
        </p:nvGraphicFramePr>
        <p:xfrm>
          <a:off x="-633751" y="105951"/>
          <a:ext cx="6849536" cy="4724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2" name="Picture 4" descr="Resultado de imagen para persona png">
            <a:extLst>
              <a:ext uri="{FF2B5EF4-FFF2-40B4-BE49-F238E27FC236}">
                <a16:creationId xmlns:a16="http://schemas.microsoft.com/office/drawing/2014/main" id="{8A1C5360-44E3-433A-A15E-DCF277A12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741" y="1136414"/>
            <a:ext cx="1843999" cy="400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ocadillo: rectángulo con esquinas redondeadas 6">
            <a:extLst>
              <a:ext uri="{FF2B5EF4-FFF2-40B4-BE49-F238E27FC236}">
                <a16:creationId xmlns:a16="http://schemas.microsoft.com/office/drawing/2014/main" id="{CDBFBE7B-3BAC-4A5D-823B-7011C5A24FCA}"/>
              </a:ext>
            </a:extLst>
          </p:cNvPr>
          <p:cNvSpPr/>
          <p:nvPr/>
        </p:nvSpPr>
        <p:spPr>
          <a:xfrm>
            <a:off x="5226928" y="206741"/>
            <a:ext cx="2534991" cy="692208"/>
          </a:xfrm>
          <a:prstGeom prst="wedgeRoundRectCallout">
            <a:avLst>
              <a:gd name="adj1" fmla="val 60780"/>
              <a:gd name="adj2" fmla="val 145031"/>
              <a:gd name="adj3" fmla="val 16667"/>
            </a:avLst>
          </a:prstGeom>
          <a:noFill/>
          <a:ln>
            <a:solidFill>
              <a:srgbClr val="00999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s-MX" dirty="0"/>
          </a:p>
        </p:txBody>
      </p:sp>
      <p:pic>
        <p:nvPicPr>
          <p:cNvPr id="7174" name="Picture 6" descr="Resultado de imagen para objetivos">
            <a:extLst>
              <a:ext uri="{FF2B5EF4-FFF2-40B4-BE49-F238E27FC236}">
                <a16:creationId xmlns:a16="http://schemas.microsoft.com/office/drawing/2014/main" id="{0740FA74-ABFE-42F0-B29A-C69A0F003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8" r="32711"/>
          <a:stretch/>
        </p:blipFill>
        <p:spPr bwMode="auto">
          <a:xfrm>
            <a:off x="797325" y="980224"/>
            <a:ext cx="602105" cy="65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esultado de imagen para criterios de valoracion en rubrica s">
            <a:extLst>
              <a:ext uri="{FF2B5EF4-FFF2-40B4-BE49-F238E27FC236}">
                <a16:creationId xmlns:a16="http://schemas.microsoft.com/office/drawing/2014/main" id="{90F8A353-E23E-45DB-8554-65D0A665F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" r="74441" b="37546"/>
          <a:stretch/>
        </p:blipFill>
        <p:spPr bwMode="auto">
          <a:xfrm>
            <a:off x="3930900" y="1036213"/>
            <a:ext cx="738752" cy="98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9518D1F7-F2CD-4035-A317-EF1A5DA79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152683"/>
              </p:ext>
            </p:extLst>
          </p:nvPr>
        </p:nvGraphicFramePr>
        <p:xfrm>
          <a:off x="4892037" y="2187135"/>
          <a:ext cx="2367704" cy="861774"/>
        </p:xfrm>
        <a:graphic>
          <a:graphicData uri="http://schemas.openxmlformats.org/drawingml/2006/table">
            <a:tbl>
              <a:tblPr firstRow="1" bandRow="1">
                <a:tableStyleId>{A381E6DC-FFBE-4A78-BCAE-C67595B70D7C}</a:tableStyleId>
              </a:tblPr>
              <a:tblGrid>
                <a:gridCol w="598974">
                  <a:extLst>
                    <a:ext uri="{9D8B030D-6E8A-4147-A177-3AD203B41FA5}">
                      <a16:colId xmlns:a16="http://schemas.microsoft.com/office/drawing/2014/main" val="309403395"/>
                    </a:ext>
                  </a:extLst>
                </a:gridCol>
                <a:gridCol w="506824">
                  <a:extLst>
                    <a:ext uri="{9D8B030D-6E8A-4147-A177-3AD203B41FA5}">
                      <a16:colId xmlns:a16="http://schemas.microsoft.com/office/drawing/2014/main" val="1149486445"/>
                    </a:ext>
                  </a:extLst>
                </a:gridCol>
                <a:gridCol w="626617">
                  <a:extLst>
                    <a:ext uri="{9D8B030D-6E8A-4147-A177-3AD203B41FA5}">
                      <a16:colId xmlns:a16="http://schemas.microsoft.com/office/drawing/2014/main" val="1798523752"/>
                    </a:ext>
                  </a:extLst>
                </a:gridCol>
                <a:gridCol w="635289">
                  <a:extLst>
                    <a:ext uri="{9D8B030D-6E8A-4147-A177-3AD203B41FA5}">
                      <a16:colId xmlns:a16="http://schemas.microsoft.com/office/drawing/2014/main" val="3295262065"/>
                    </a:ext>
                  </a:extLst>
                </a:gridCol>
              </a:tblGrid>
              <a:tr h="314058">
                <a:tc gridSpan="4">
                  <a:txBody>
                    <a:bodyPr/>
                    <a:lstStyle/>
                    <a:p>
                      <a:pPr algn="ctr"/>
                      <a:r>
                        <a:rPr lang="es-ES" sz="600" b="1" dirty="0"/>
                        <a:t>Niveles de desempeño </a:t>
                      </a:r>
                      <a:endParaRPr lang="es-MX" sz="6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069306"/>
                  </a:ext>
                </a:extLst>
              </a:tr>
              <a:tr h="547716">
                <a:tc>
                  <a:txBody>
                    <a:bodyPr/>
                    <a:lstStyle/>
                    <a:p>
                      <a:pPr algn="ctr"/>
                      <a:r>
                        <a:rPr lang="es-ES" sz="600" b="1" dirty="0"/>
                        <a:t>Excelente</a:t>
                      </a:r>
                    </a:p>
                    <a:p>
                      <a:pPr algn="ctr"/>
                      <a:endParaRPr lang="es-MX" sz="6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 dirty="0"/>
                        <a:t>Bueno </a:t>
                      </a:r>
                      <a:endParaRPr lang="es-MX" sz="6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 dirty="0"/>
                        <a:t>Regular </a:t>
                      </a:r>
                      <a:endParaRPr lang="es-MX" sz="6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600" b="1" dirty="0"/>
                        <a:t>Suficiente  </a:t>
                      </a:r>
                      <a:endParaRPr lang="es-MX" sz="6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593209"/>
                  </a:ext>
                </a:extLst>
              </a:tr>
            </a:tbl>
          </a:graphicData>
        </a:graphic>
      </p:graphicFrame>
      <p:pic>
        <p:nvPicPr>
          <p:cNvPr id="20" name="Imagen 19">
            <a:extLst>
              <a:ext uri="{FF2B5EF4-FFF2-40B4-BE49-F238E27FC236}">
                <a16:creationId xmlns:a16="http://schemas.microsoft.com/office/drawing/2014/main" id="{0CFE4BD5-B552-473B-9913-587C9264F8E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8982" t="35227" r="53704" b="43867"/>
          <a:stretch/>
        </p:blipFill>
        <p:spPr>
          <a:xfrm>
            <a:off x="886769" y="2542326"/>
            <a:ext cx="1489700" cy="933052"/>
          </a:xfrm>
          <a:prstGeom prst="rect">
            <a:avLst/>
          </a:prstGeom>
        </p:spPr>
      </p:pic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09C9C4D8-095E-4D28-90DC-0BCE5442604F}"/>
              </a:ext>
            </a:extLst>
          </p:cNvPr>
          <p:cNvCxnSpPr>
            <a:cxnSpLocks/>
          </p:cNvCxnSpPr>
          <p:nvPr/>
        </p:nvCxnSpPr>
        <p:spPr>
          <a:xfrm flipH="1" flipV="1">
            <a:off x="2333410" y="3252112"/>
            <a:ext cx="235883" cy="765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5" name="Imagen 24">
            <a:extLst>
              <a:ext uri="{FF2B5EF4-FFF2-40B4-BE49-F238E27FC236}">
                <a16:creationId xmlns:a16="http://schemas.microsoft.com/office/drawing/2014/main" id="{6EFD4AEF-5986-4F0B-A2E8-04718030EE9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2038" t="40658" r="62008" b="18729"/>
          <a:stretch/>
        </p:blipFill>
        <p:spPr>
          <a:xfrm>
            <a:off x="1934946" y="3647100"/>
            <a:ext cx="732675" cy="131316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23780FB6-6CAA-4240-A69F-9FF6B41307C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7903" t="40658" r="55191" b="42708"/>
          <a:stretch/>
        </p:blipFill>
        <p:spPr>
          <a:xfrm>
            <a:off x="2791017" y="3856494"/>
            <a:ext cx="812268" cy="973856"/>
          </a:xfrm>
          <a:prstGeom prst="rect">
            <a:avLst/>
          </a:prstGeom>
        </p:spPr>
      </p:pic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888E71AA-C5B9-4BBF-BB8C-0730FC371ED6}"/>
              </a:ext>
            </a:extLst>
          </p:cNvPr>
          <p:cNvCxnSpPr>
            <a:cxnSpLocks/>
          </p:cNvCxnSpPr>
          <p:nvPr/>
        </p:nvCxnSpPr>
        <p:spPr>
          <a:xfrm flipH="1">
            <a:off x="2258528" y="4068762"/>
            <a:ext cx="2358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483A678E-E1F8-4867-B47C-669373A3ACBB}"/>
              </a:ext>
            </a:extLst>
          </p:cNvPr>
          <p:cNvCxnSpPr>
            <a:cxnSpLocks/>
          </p:cNvCxnSpPr>
          <p:nvPr/>
        </p:nvCxnSpPr>
        <p:spPr>
          <a:xfrm flipH="1">
            <a:off x="2265155" y="4427818"/>
            <a:ext cx="2440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D17E1C74-17F0-4774-880E-14515D919CA2}"/>
              </a:ext>
            </a:extLst>
          </p:cNvPr>
          <p:cNvCxnSpPr>
            <a:cxnSpLocks/>
          </p:cNvCxnSpPr>
          <p:nvPr/>
        </p:nvCxnSpPr>
        <p:spPr>
          <a:xfrm flipH="1">
            <a:off x="2258528" y="4906847"/>
            <a:ext cx="2507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178" name="Picture 10" descr="Imagen relacionada">
            <a:extLst>
              <a:ext uri="{FF2B5EF4-FFF2-40B4-BE49-F238E27FC236}">
                <a16:creationId xmlns:a16="http://schemas.microsoft.com/office/drawing/2014/main" id="{D7D6FEBB-D3E8-41F9-8B27-40C86E162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005" y="4274356"/>
            <a:ext cx="790814" cy="86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Resultado de imagen para educacion">
            <a:extLst>
              <a:ext uri="{FF2B5EF4-FFF2-40B4-BE49-F238E27FC236}">
                <a16:creationId xmlns:a16="http://schemas.microsoft.com/office/drawing/2014/main" id="{EB6179CF-4F66-4C02-89FA-1CB50A4E7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4" t="22448" r="9763" b="24425"/>
          <a:stretch/>
        </p:blipFill>
        <p:spPr bwMode="auto">
          <a:xfrm>
            <a:off x="6104005" y="3611560"/>
            <a:ext cx="843026" cy="54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9" name="CuadroTexto 7168">
            <a:extLst>
              <a:ext uri="{FF2B5EF4-FFF2-40B4-BE49-F238E27FC236}">
                <a16:creationId xmlns:a16="http://schemas.microsoft.com/office/drawing/2014/main" id="{C45B3062-E220-4757-9647-FBD60CFC1B47}"/>
              </a:ext>
            </a:extLst>
          </p:cNvPr>
          <p:cNvSpPr txBox="1"/>
          <p:nvPr/>
        </p:nvSpPr>
        <p:spPr>
          <a:xfrm>
            <a:off x="5310570" y="206741"/>
            <a:ext cx="23677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Proceso para elaborar rúbricas</a:t>
            </a:r>
          </a:p>
          <a:p>
            <a:endParaRPr lang="es-MX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1802179" y="1094795"/>
            <a:ext cx="5539641" cy="167402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Herramientas web para </a:t>
            </a:r>
            <a:r>
              <a:rPr lang="es-MX" dirty="0">
                <a:latin typeface="Aharoni" panose="02010803020104030203" pitchFamily="2" charset="-79"/>
                <a:cs typeface="Aharoni" panose="02010803020104030203" pitchFamily="2" charset="-79"/>
              </a:rPr>
              <a:t>diseñar e-rúbricas.</a:t>
            </a:r>
            <a:endParaRPr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2" descr="Resultado de imagen para contorno de computadoras">
            <a:extLst>
              <a:ext uri="{FF2B5EF4-FFF2-40B4-BE49-F238E27FC236}">
                <a16:creationId xmlns:a16="http://schemas.microsoft.com/office/drawing/2014/main" id="{7B6E6A66-F70F-4A08-91F0-C951778F92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0" b="13669"/>
          <a:stretch/>
        </p:blipFill>
        <p:spPr bwMode="auto">
          <a:xfrm>
            <a:off x="2980266" y="2224889"/>
            <a:ext cx="3664112" cy="269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n relacionada">
            <a:extLst>
              <a:ext uri="{FF2B5EF4-FFF2-40B4-BE49-F238E27FC236}">
                <a16:creationId xmlns:a16="http://schemas.microsoft.com/office/drawing/2014/main" id="{53785C36-5EAB-4647-8575-135050B26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49" y="2405917"/>
            <a:ext cx="2071252" cy="137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88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cadillo: rectángulo con esquinas redondeadas 4">
            <a:extLst>
              <a:ext uri="{FF2B5EF4-FFF2-40B4-BE49-F238E27FC236}">
                <a16:creationId xmlns:a16="http://schemas.microsoft.com/office/drawing/2014/main" id="{279F948A-944E-4017-83C0-F26004A3539E}"/>
              </a:ext>
            </a:extLst>
          </p:cNvPr>
          <p:cNvSpPr/>
          <p:nvPr/>
        </p:nvSpPr>
        <p:spPr>
          <a:xfrm>
            <a:off x="1667265" y="176885"/>
            <a:ext cx="5666810" cy="738665"/>
          </a:xfrm>
          <a:prstGeom prst="wedgeRoundRectCallout">
            <a:avLst>
              <a:gd name="adj1" fmla="val 52260"/>
              <a:gd name="adj2" fmla="val 100494"/>
              <a:gd name="adj3" fmla="val 16667"/>
            </a:avLst>
          </a:prstGeom>
          <a:noFill/>
          <a:ln>
            <a:solidFill>
              <a:srgbClr val="00B0F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s-MX" sz="1600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BB11E23-A4BB-4C89-97FB-E3EDD84CC9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651578"/>
              </p:ext>
            </p:extLst>
          </p:nvPr>
        </p:nvGraphicFramePr>
        <p:xfrm>
          <a:off x="625668" y="1269355"/>
          <a:ext cx="6155223" cy="356155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51741">
                  <a:extLst>
                    <a:ext uri="{9D8B030D-6E8A-4147-A177-3AD203B41FA5}">
                      <a16:colId xmlns:a16="http://schemas.microsoft.com/office/drawing/2014/main" val="3938906233"/>
                    </a:ext>
                  </a:extLst>
                </a:gridCol>
                <a:gridCol w="1837658">
                  <a:extLst>
                    <a:ext uri="{9D8B030D-6E8A-4147-A177-3AD203B41FA5}">
                      <a16:colId xmlns:a16="http://schemas.microsoft.com/office/drawing/2014/main" val="792584501"/>
                    </a:ext>
                  </a:extLst>
                </a:gridCol>
                <a:gridCol w="2265824">
                  <a:extLst>
                    <a:ext uri="{9D8B030D-6E8A-4147-A177-3AD203B41FA5}">
                      <a16:colId xmlns:a16="http://schemas.microsoft.com/office/drawing/2014/main" val="1067876452"/>
                    </a:ext>
                  </a:extLst>
                </a:gridCol>
              </a:tblGrid>
              <a:tr h="491224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Herramienta </a:t>
                      </a:r>
                      <a:endParaRPr lang="es-MX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Sitio </a:t>
                      </a:r>
                      <a:endParaRPr lang="es-MX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Descripción </a:t>
                      </a:r>
                      <a:endParaRPr lang="es-MX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0024738"/>
                  </a:ext>
                </a:extLst>
              </a:tr>
              <a:tr h="1556779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+mn-lt"/>
                        </a:rPr>
                        <a:t>Rubistar </a:t>
                      </a:r>
                      <a:endParaRPr lang="es-MX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700" dirty="0">
                        <a:latin typeface="+mn-lt"/>
                      </a:endParaRPr>
                    </a:p>
                    <a:p>
                      <a:r>
                        <a:rPr lang="es-MX" sz="1200" dirty="0">
                          <a:latin typeface="+mn-lt"/>
                        </a:rPr>
                        <a:t>http://rubistar.4teachers.org/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s-MX" sz="1200" dirty="0"/>
                    </a:p>
                    <a:p>
                      <a:pPr algn="just"/>
                      <a:r>
                        <a:rPr lang="es-MX" sz="1200" dirty="0"/>
                        <a:t>Herramienta en línea gratuita, que permite generar rúbricas a partir de plantillas, modificarlas, o diseñar nuevos instrumentos. Idioma: Español e Inglés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127663"/>
                  </a:ext>
                </a:extLst>
              </a:tr>
              <a:tr h="1513555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Evalcomix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  <a:p>
                      <a:r>
                        <a:rPr lang="es-MX" sz="1200" dirty="0"/>
                        <a:t>http://evalcomix.uca.es/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MX" sz="1200" dirty="0"/>
                    </a:p>
                    <a:p>
                      <a:r>
                        <a:rPr lang="es-MX" sz="1200" dirty="0"/>
                        <a:t>Ofrece diversos instrumentos de evaluación e integración del recurso en Moodle. Permite la evaluación, autoevaluación y coevaluación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123794"/>
                  </a:ext>
                </a:extLst>
              </a:tr>
            </a:tbl>
          </a:graphicData>
        </a:graphic>
      </p:graphicFrame>
      <p:pic>
        <p:nvPicPr>
          <p:cNvPr id="11266" name="Picture 2" descr="Imagen relacionada">
            <a:extLst>
              <a:ext uri="{FF2B5EF4-FFF2-40B4-BE49-F238E27FC236}">
                <a16:creationId xmlns:a16="http://schemas.microsoft.com/office/drawing/2014/main" id="{AB810641-290F-4AAF-B7EA-641274B66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891" y="633697"/>
            <a:ext cx="2428871" cy="426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A5C4086-C1D1-4E1D-935C-22570184B9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64" t="17086" r="36318" b="11150"/>
          <a:stretch/>
        </p:blipFill>
        <p:spPr>
          <a:xfrm>
            <a:off x="939523" y="2095417"/>
            <a:ext cx="1455485" cy="116908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F362FBF-CA63-4F3A-BFFA-B165379A97F2}"/>
              </a:ext>
            </a:extLst>
          </p:cNvPr>
          <p:cNvSpPr txBox="1"/>
          <p:nvPr/>
        </p:nvSpPr>
        <p:spPr>
          <a:xfrm>
            <a:off x="1715137" y="294857"/>
            <a:ext cx="55710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Existen diversos programas y herramientas digitales para realizar rúbricas de forma sencilla, rápida y eficiente</a:t>
            </a:r>
            <a:r>
              <a:rPr lang="es-MX" b="1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2EBA2FC-7219-4B12-8C29-559A8C56E9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81" t="9053" r="18981" b="5432"/>
          <a:stretch/>
        </p:blipFill>
        <p:spPr>
          <a:xfrm>
            <a:off x="939523" y="3669333"/>
            <a:ext cx="1455485" cy="112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43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F3B2EE8-1C50-47D9-B604-6625756D9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790313"/>
              </p:ext>
            </p:extLst>
          </p:nvPr>
        </p:nvGraphicFramePr>
        <p:xfrm>
          <a:off x="670082" y="1218776"/>
          <a:ext cx="7532902" cy="2142489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929577">
                  <a:extLst>
                    <a:ext uri="{9D8B030D-6E8A-4147-A177-3AD203B41FA5}">
                      <a16:colId xmlns:a16="http://schemas.microsoft.com/office/drawing/2014/main" val="1388836225"/>
                    </a:ext>
                  </a:extLst>
                </a:gridCol>
                <a:gridCol w="2722409">
                  <a:extLst>
                    <a:ext uri="{9D8B030D-6E8A-4147-A177-3AD203B41FA5}">
                      <a16:colId xmlns:a16="http://schemas.microsoft.com/office/drawing/2014/main" val="776274427"/>
                    </a:ext>
                  </a:extLst>
                </a:gridCol>
                <a:gridCol w="2880916">
                  <a:extLst>
                    <a:ext uri="{9D8B030D-6E8A-4147-A177-3AD203B41FA5}">
                      <a16:colId xmlns:a16="http://schemas.microsoft.com/office/drawing/2014/main" val="4285969589"/>
                    </a:ext>
                  </a:extLst>
                </a:gridCol>
              </a:tblGrid>
              <a:tr h="437243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Herramienta 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Sitio 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Descripción 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6186744"/>
                  </a:ext>
                </a:extLst>
              </a:tr>
              <a:tr h="170524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Goobric Web App Launcher</a:t>
                      </a:r>
                    </a:p>
                    <a:p>
                      <a:pPr algn="just"/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u="none" dirty="0">
                          <a:solidFill>
                            <a:schemeClr val="bg2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https://chrome.google.com/webstore/detail/goobric-web-app-launcher/cepmakjlanepojocakadfpohnhhalfol</a:t>
                      </a:r>
                      <a:endParaRPr lang="es-MX" u="none" dirty="0">
                        <a:solidFill>
                          <a:schemeClr val="bg2"/>
                        </a:solidFill>
                      </a:endParaRPr>
                    </a:p>
                    <a:p>
                      <a:pPr algn="just"/>
                      <a:endParaRPr lang="es-MX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2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Extensión de Google Chrome que permite a partir de un documento de Google Drive, corregir una rúbrica que previamente hayamos elaborado. Entre sus ventajas está la de enviar un correo con la corrección al alumnado.</a:t>
                      </a:r>
                      <a:endParaRPr lang="es-MX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6987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043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1"/>
            </a:gs>
          </a:gsLst>
          <a:lin ang="5400012" scaled="0"/>
        </a:gra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37EA511-9238-40F4-9AC8-E005F94553E7}"/>
              </a:ext>
            </a:extLst>
          </p:cNvPr>
          <p:cNvSpPr txBox="1"/>
          <p:nvPr/>
        </p:nvSpPr>
        <p:spPr>
          <a:xfrm>
            <a:off x="255181" y="124926"/>
            <a:ext cx="82140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Esto es todo.</a:t>
            </a:r>
            <a:endParaRPr lang="es-MX" sz="2400" dirty="0">
              <a:solidFill>
                <a:schemeClr val="bg1"/>
              </a:solidFill>
            </a:endParaRPr>
          </a:p>
          <a:p>
            <a:endParaRPr lang="es-MX" sz="2400" dirty="0">
              <a:solidFill>
                <a:schemeClr val="bg1"/>
              </a:solidFill>
            </a:endParaRPr>
          </a:p>
          <a:p>
            <a:endParaRPr lang="es-MX" sz="2400" dirty="0">
              <a:solidFill>
                <a:schemeClr val="bg1"/>
              </a:solidFill>
            </a:endParaRPr>
          </a:p>
          <a:p>
            <a:endParaRPr lang="es-MX" sz="2400" dirty="0">
              <a:solidFill>
                <a:schemeClr val="bg1"/>
              </a:solidFill>
            </a:endParaRPr>
          </a:p>
          <a:p>
            <a:endParaRPr lang="es-MX" sz="2400" dirty="0">
              <a:solidFill>
                <a:schemeClr val="bg1"/>
              </a:solidFill>
            </a:endParaRPr>
          </a:p>
          <a:p>
            <a:endParaRPr lang="es-MX" sz="2400" dirty="0">
              <a:solidFill>
                <a:schemeClr val="bg1"/>
              </a:solidFill>
            </a:endParaRPr>
          </a:p>
          <a:p>
            <a:endParaRPr lang="es-MX" sz="2400" dirty="0">
              <a:solidFill>
                <a:schemeClr val="bg1"/>
              </a:solidFill>
            </a:endParaRPr>
          </a:p>
          <a:p>
            <a:endParaRPr lang="es-MX" sz="2400" dirty="0">
              <a:solidFill>
                <a:schemeClr val="bg1"/>
              </a:solidFill>
            </a:endParaRPr>
          </a:p>
          <a:p>
            <a:endParaRPr lang="es-MX" sz="2400" dirty="0">
              <a:solidFill>
                <a:schemeClr val="bg1"/>
              </a:solidFill>
            </a:endParaRPr>
          </a:p>
          <a:p>
            <a:endParaRPr lang="es-MX" sz="2400" dirty="0">
              <a:solidFill>
                <a:schemeClr val="bg1"/>
              </a:solidFill>
            </a:endParaRPr>
          </a:p>
          <a:p>
            <a:endParaRPr lang="es-MX" sz="2400" dirty="0">
              <a:solidFill>
                <a:schemeClr val="bg1"/>
              </a:solidFill>
            </a:endParaRPr>
          </a:p>
          <a:p>
            <a:endParaRPr lang="es-MX" sz="2400" dirty="0">
              <a:solidFill>
                <a:schemeClr val="bg1"/>
              </a:solidFill>
            </a:endParaRPr>
          </a:p>
          <a:p>
            <a:r>
              <a:rPr lang="es-MX" sz="2400" dirty="0">
                <a:solidFill>
                  <a:schemeClr val="bg1"/>
                </a:solidFill>
              </a:rPr>
              <a:t>¡Éxito en tu proceso de evaluación! </a:t>
            </a:r>
            <a:r>
              <a:rPr lang="es-MX" sz="2000" dirty="0">
                <a:solidFill>
                  <a:schemeClr val="bg1"/>
                </a:solidFill>
              </a:rPr>
              <a:t> </a:t>
            </a:r>
            <a:endParaRPr lang="es-MX" sz="2400" dirty="0">
              <a:solidFill>
                <a:schemeClr val="bg1"/>
              </a:solidFill>
            </a:endParaRPr>
          </a:p>
        </p:txBody>
      </p:sp>
      <p:pic>
        <p:nvPicPr>
          <p:cNvPr id="1034" name="Picture 10" descr="Resultado de imagen para maestros evaluando png">
            <a:extLst>
              <a:ext uri="{FF2B5EF4-FFF2-40B4-BE49-F238E27FC236}">
                <a16:creationId xmlns:a16="http://schemas.microsoft.com/office/drawing/2014/main" id="{558EC008-4335-4755-BAC6-110401560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368" y="863944"/>
            <a:ext cx="3833640" cy="383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ocadillo nube: nube 2">
            <a:extLst>
              <a:ext uri="{FF2B5EF4-FFF2-40B4-BE49-F238E27FC236}">
                <a16:creationId xmlns:a16="http://schemas.microsoft.com/office/drawing/2014/main" id="{BA1795D1-95A7-40FD-AE36-7D38AFE33C9D}"/>
              </a:ext>
            </a:extLst>
          </p:cNvPr>
          <p:cNvSpPr/>
          <p:nvPr/>
        </p:nvSpPr>
        <p:spPr>
          <a:xfrm>
            <a:off x="5435428" y="124926"/>
            <a:ext cx="2556934" cy="1642533"/>
          </a:xfrm>
          <a:prstGeom prst="cloudCallout">
            <a:avLst>
              <a:gd name="adj1" fmla="val -79754"/>
              <a:gd name="adj2" fmla="val 4993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42" name="Picture 18" descr="Resultado de imagen para rubrica">
            <a:extLst>
              <a:ext uri="{FF2B5EF4-FFF2-40B4-BE49-F238E27FC236}">
                <a16:creationId xmlns:a16="http://schemas.microsoft.com/office/drawing/2014/main" id="{D18D2F37-AF16-48CD-BEC1-8A24E9713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" t="11651" r="2869" b="3091"/>
          <a:stretch/>
        </p:blipFill>
        <p:spPr bwMode="auto">
          <a:xfrm>
            <a:off x="5985761" y="478174"/>
            <a:ext cx="1456267" cy="93603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77B342CE-0BC1-4879-8990-87CACAC7B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832" y="325005"/>
            <a:ext cx="6940501" cy="449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-4500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Bibliografía</a:t>
            </a:r>
            <a:endParaRPr lang="es-MX" altLang="es-MX" sz="1200" dirty="0">
              <a:solidFill>
                <a:srgbClr val="2F549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-4500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Gatica, F y Uribarren ,T. (2013). ¿Cómo elaborar una rúbrica? . </a:t>
            </a:r>
            <a:r>
              <a:rPr kumimoji="0" lang="es-ES" altLang="es-MX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Investigación en Educación Médica </a:t>
            </a: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61-65.Gómez, Salas y Valerio , G. (2013). </a:t>
            </a:r>
            <a:r>
              <a:rPr kumimoji="0" lang="es-ES" altLang="es-MX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Consideraciones técnico-pedagógicas en la construcción de listas de cotejo, escalas de calificación y matrices de valoración para la evaluación de los aprendizajes en la Universidad Estatal a Distancia .</a:t>
            </a: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Universidad Estatal a Distancia .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-7200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Hernández , P. (2012). ¿Por qué es importante establecer una rúbrica de evaluación? El caso del curso Clínica de Exodoncia y Cirugía. </a:t>
            </a:r>
            <a:r>
              <a:rPr kumimoji="0" lang="es-ES" altLang="es-MX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Educación</a:t>
            </a: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1-18.</a:t>
            </a:r>
            <a:endParaRPr lang="es-MX" altLang="es-MX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-7200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Sáez, M </a:t>
            </a:r>
            <a:r>
              <a:rPr lang="es-ES" alt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Pérez, P. Frechilla Alonso, M. A., &amp; Rodríguez Esteban, M. A. (2015). La rúbrica: metodología evaluativa-formativa en el grado en edificación. Experiencia interuniversitaria . </a:t>
            </a:r>
            <a:r>
              <a:rPr kumimoji="0" lang="es-ES" altLang="es-MX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Opción</a:t>
            </a: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846-86</a:t>
            </a:r>
          </a:p>
          <a:p>
            <a:pPr marL="0" marR="0" lvl="0" indent="-7200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Sáez, Frechilla y Rodríguez , P. (2015). La rúbrica: metodología evaluativa-formativa en el grado en edificación. Experiencia interuniversitaria. </a:t>
            </a:r>
            <a:r>
              <a:rPr kumimoji="0" lang="es-ES" altLang="es-MX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Opción</a:t>
            </a: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846-887.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-450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08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n relacionada">
            <a:extLst>
              <a:ext uri="{FF2B5EF4-FFF2-40B4-BE49-F238E27FC236}">
                <a16:creationId xmlns:a16="http://schemas.microsoft.com/office/drawing/2014/main" id="{BCE5B817-06BD-4225-8C0A-F7BC98BC93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04" y="1293604"/>
            <a:ext cx="2419966" cy="370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ocadillo: ovalado 5">
            <a:extLst>
              <a:ext uri="{FF2B5EF4-FFF2-40B4-BE49-F238E27FC236}">
                <a16:creationId xmlns:a16="http://schemas.microsoft.com/office/drawing/2014/main" id="{E9862A08-DE98-4432-A5CA-31DDAEED2359}"/>
              </a:ext>
            </a:extLst>
          </p:cNvPr>
          <p:cNvSpPr/>
          <p:nvPr/>
        </p:nvSpPr>
        <p:spPr>
          <a:xfrm>
            <a:off x="3843870" y="142715"/>
            <a:ext cx="3520626" cy="3232252"/>
          </a:xfrm>
          <a:prstGeom prst="wedgeEllipseCallout">
            <a:avLst>
              <a:gd name="adj1" fmla="val -71520"/>
              <a:gd name="adj2" fmla="val -6197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¡Hola! Docente </a:t>
            </a:r>
          </a:p>
          <a:p>
            <a:pPr algn="just"/>
            <a:endParaRPr lang="es-ES" b="1" dirty="0">
              <a:solidFill>
                <a:schemeClr val="tx1"/>
              </a:solidFill>
            </a:endParaRPr>
          </a:p>
          <a:p>
            <a:pPr algn="just"/>
            <a:r>
              <a:rPr lang="es-ES" dirty="0">
                <a:solidFill>
                  <a:schemeClr val="tx1"/>
                </a:solidFill>
              </a:rPr>
              <a:t>A  continuación se te brindará información  precisa acerca de un instrumento de evaluación </a:t>
            </a:r>
            <a:r>
              <a:rPr lang="es-ES" b="1" dirty="0">
                <a:solidFill>
                  <a:schemeClr val="tx1"/>
                </a:solidFill>
              </a:rPr>
              <a:t>“la rúbrica”</a:t>
            </a:r>
            <a:r>
              <a:rPr lang="es-ES" dirty="0">
                <a:solidFill>
                  <a:schemeClr val="tx1"/>
                </a:solidFill>
              </a:rPr>
              <a:t>, esperando que sea de utilidad, para que puedas mejorar tu práctica a la hora de evaluar.</a:t>
            </a:r>
          </a:p>
          <a:p>
            <a:pPr algn="just"/>
            <a:endParaRPr lang="es-ES" dirty="0">
              <a:solidFill>
                <a:schemeClr val="tx1"/>
              </a:solidFill>
            </a:endParaRPr>
          </a:p>
          <a:p>
            <a:pPr algn="ctr"/>
            <a:r>
              <a:rPr lang="es-ES" dirty="0">
                <a:solidFill>
                  <a:schemeClr val="tx1"/>
                </a:solidFill>
              </a:rPr>
              <a:t>            </a:t>
            </a:r>
            <a:r>
              <a:rPr lang="es-ES" b="1" dirty="0">
                <a:solidFill>
                  <a:schemeClr val="tx1"/>
                </a:solidFill>
              </a:rPr>
              <a:t>Éxito!!!</a:t>
            </a:r>
            <a:endParaRPr lang="es-MX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89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0DDD21D-FBB6-4E49-84F6-1731F79A8E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6202660"/>
              </p:ext>
            </p:extLst>
          </p:nvPr>
        </p:nvGraphicFramePr>
        <p:xfrm>
          <a:off x="255057" y="387204"/>
          <a:ext cx="3433233" cy="618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9A50368E-5D47-4EA6-B56B-B3B6F732AECA}"/>
              </a:ext>
            </a:extLst>
          </p:cNvPr>
          <p:cNvSpPr/>
          <p:nvPr/>
        </p:nvSpPr>
        <p:spPr>
          <a:xfrm>
            <a:off x="255057" y="1488089"/>
            <a:ext cx="3097743" cy="223081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just"/>
            <a:r>
              <a:rPr lang="es-ES" dirty="0">
                <a:solidFill>
                  <a:schemeClr val="tx1"/>
                </a:solidFill>
                <a:latin typeface="Arial Rounded MT Bold" panose="020F0704030504030204" pitchFamily="34" charset="0"/>
              </a:rPr>
              <a:t>Son guías que valoran los aprendizajes y productos realizados. Se elaboran mediante tablas, que desglosan los niveles de desempeño de los estudiantes, con escalas cualitativas y cuantitativas asociadas a criterios específicos de acuerdo a lo que se</a:t>
            </a:r>
            <a:r>
              <a:rPr lang="es-ES" dirty="0">
                <a:latin typeface="Arial Rounded MT Bold" panose="020F0704030504030204" pitchFamily="34" charset="0"/>
              </a:rPr>
              <a:t> </a:t>
            </a:r>
            <a:r>
              <a:rPr lang="es-ES" dirty="0">
                <a:solidFill>
                  <a:schemeClr val="tx1"/>
                </a:solidFill>
                <a:latin typeface="Arial Rounded MT Bold" panose="020F0704030504030204" pitchFamily="34" charset="0"/>
              </a:rPr>
              <a:t>desea evaluar. </a:t>
            </a:r>
            <a:endParaRPr lang="es-MX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/>
            <a:endParaRPr lang="es-MX" dirty="0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0867FD1C-2989-4152-A86E-A75BE041CF7D}"/>
              </a:ext>
            </a:extLst>
          </p:cNvPr>
          <p:cNvCxnSpPr>
            <a:cxnSpLocks/>
          </p:cNvCxnSpPr>
          <p:nvPr/>
        </p:nvCxnSpPr>
        <p:spPr>
          <a:xfrm flipV="1">
            <a:off x="3500697" y="2285999"/>
            <a:ext cx="440266" cy="3174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B0B865C7-DC98-4666-A03A-972514193E7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815" t="33098" r="23320" b="14239"/>
          <a:stretch/>
        </p:blipFill>
        <p:spPr>
          <a:xfrm>
            <a:off x="4088860" y="823419"/>
            <a:ext cx="4668843" cy="2925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8F94018-838C-43B1-A668-FE5841F0C415}"/>
              </a:ext>
            </a:extLst>
          </p:cNvPr>
          <p:cNvGraphicFramePr/>
          <p:nvPr/>
        </p:nvGraphicFramePr>
        <p:xfrm>
          <a:off x="-194733" y="13525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upo 8">
            <a:extLst>
              <a:ext uri="{FF2B5EF4-FFF2-40B4-BE49-F238E27FC236}">
                <a16:creationId xmlns:a16="http://schemas.microsoft.com/office/drawing/2014/main" id="{AF41BAE9-D76C-4A23-9F72-23318B68A24D}"/>
              </a:ext>
            </a:extLst>
          </p:cNvPr>
          <p:cNvGrpSpPr/>
          <p:nvPr/>
        </p:nvGrpSpPr>
        <p:grpSpPr>
          <a:xfrm>
            <a:off x="1761524" y="163250"/>
            <a:ext cx="1281587" cy="1281587"/>
            <a:chOff x="3652250" y="1604146"/>
            <a:chExt cx="1281587" cy="1281587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12F68385-E106-4625-A2ED-1E531306F641}"/>
                </a:ext>
              </a:extLst>
            </p:cNvPr>
            <p:cNvSpPr/>
            <p:nvPr/>
          </p:nvSpPr>
          <p:spPr>
            <a:xfrm>
              <a:off x="3652250" y="1604146"/>
              <a:ext cx="1281587" cy="128158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Elipse 4">
              <a:extLst>
                <a:ext uri="{FF2B5EF4-FFF2-40B4-BE49-F238E27FC236}">
                  <a16:creationId xmlns:a16="http://schemas.microsoft.com/office/drawing/2014/main" id="{008D2E0A-1D81-4DAF-9FB7-3B73407A197D}"/>
                </a:ext>
              </a:extLst>
            </p:cNvPr>
            <p:cNvSpPr txBox="1"/>
            <p:nvPr/>
          </p:nvSpPr>
          <p:spPr>
            <a:xfrm>
              <a:off x="3839934" y="1791830"/>
              <a:ext cx="906219" cy="9062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MX" sz="1300" kern="1200" dirty="0"/>
            </a:p>
          </p:txBody>
        </p:sp>
      </p:grpSp>
      <p:sp>
        <p:nvSpPr>
          <p:cNvPr id="12" name="Elipse 11">
            <a:extLst>
              <a:ext uri="{FF2B5EF4-FFF2-40B4-BE49-F238E27FC236}">
                <a16:creationId xmlns:a16="http://schemas.microsoft.com/office/drawing/2014/main" id="{DE88F06A-2C2E-47A3-B993-78268C1C8AE9}"/>
              </a:ext>
            </a:extLst>
          </p:cNvPr>
          <p:cNvSpPr/>
          <p:nvPr/>
        </p:nvSpPr>
        <p:spPr>
          <a:xfrm>
            <a:off x="67957" y="1487698"/>
            <a:ext cx="1913372" cy="19497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MX" dirty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3E666DC-2F64-4047-B840-2962BB547D18}"/>
              </a:ext>
            </a:extLst>
          </p:cNvPr>
          <p:cNvGrpSpPr/>
          <p:nvPr/>
        </p:nvGrpSpPr>
        <p:grpSpPr>
          <a:xfrm>
            <a:off x="2358792" y="1778848"/>
            <a:ext cx="1281587" cy="1281587"/>
            <a:chOff x="3673149" y="1740380"/>
            <a:chExt cx="1281587" cy="1281587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D83D185D-0434-4B44-B580-AE4B3FDC88BF}"/>
                </a:ext>
              </a:extLst>
            </p:cNvPr>
            <p:cNvSpPr/>
            <p:nvPr/>
          </p:nvSpPr>
          <p:spPr>
            <a:xfrm>
              <a:off x="3673149" y="1740380"/>
              <a:ext cx="1281587" cy="128158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Elipse 4">
              <a:extLst>
                <a:ext uri="{FF2B5EF4-FFF2-40B4-BE49-F238E27FC236}">
                  <a16:creationId xmlns:a16="http://schemas.microsoft.com/office/drawing/2014/main" id="{8F639C03-CE3A-4319-9E17-3BE5537F9494}"/>
                </a:ext>
              </a:extLst>
            </p:cNvPr>
            <p:cNvSpPr txBox="1"/>
            <p:nvPr/>
          </p:nvSpPr>
          <p:spPr>
            <a:xfrm>
              <a:off x="3881980" y="1954061"/>
              <a:ext cx="906219" cy="9062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300" kern="1200" dirty="0">
                  <a:latin typeface="Arial Rounded MT Bold" panose="020F0704030504030204" pitchFamily="34" charset="0"/>
                </a:rPr>
                <a:t>Criterios de evaluación</a:t>
              </a:r>
              <a:endParaRPr lang="es-MX" sz="1300" kern="1200" dirty="0"/>
            </a:p>
          </p:txBody>
        </p:sp>
      </p:grpSp>
      <p:sp>
        <p:nvSpPr>
          <p:cNvPr id="17" name="Elipse 16">
            <a:extLst>
              <a:ext uri="{FF2B5EF4-FFF2-40B4-BE49-F238E27FC236}">
                <a16:creationId xmlns:a16="http://schemas.microsoft.com/office/drawing/2014/main" id="{E4AA91E0-4E8F-4BD3-A0EE-171924519180}"/>
              </a:ext>
            </a:extLst>
          </p:cNvPr>
          <p:cNvSpPr/>
          <p:nvPr/>
        </p:nvSpPr>
        <p:spPr>
          <a:xfrm>
            <a:off x="1855640" y="3414096"/>
            <a:ext cx="1281587" cy="1281587"/>
          </a:xfrm>
          <a:prstGeom prst="ellipse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BB6B7C6-0B5C-4A65-9002-E8E339F4436D}"/>
              </a:ext>
            </a:extLst>
          </p:cNvPr>
          <p:cNvCxnSpPr>
            <a:cxnSpLocks/>
          </p:cNvCxnSpPr>
          <p:nvPr/>
        </p:nvCxnSpPr>
        <p:spPr>
          <a:xfrm flipV="1">
            <a:off x="1647405" y="1305661"/>
            <a:ext cx="355817" cy="438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8C0997A4-E9E6-47DE-A104-9889714B97AD}"/>
              </a:ext>
            </a:extLst>
          </p:cNvPr>
          <p:cNvCxnSpPr>
            <a:cxnSpLocks/>
          </p:cNvCxnSpPr>
          <p:nvPr/>
        </p:nvCxnSpPr>
        <p:spPr>
          <a:xfrm flipV="1">
            <a:off x="1997276" y="2493583"/>
            <a:ext cx="468583" cy="30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BE2B334B-06B0-4D99-B14F-ED422390168B}"/>
              </a:ext>
            </a:extLst>
          </p:cNvPr>
          <p:cNvCxnSpPr>
            <a:cxnSpLocks/>
          </p:cNvCxnSpPr>
          <p:nvPr/>
        </p:nvCxnSpPr>
        <p:spPr>
          <a:xfrm>
            <a:off x="1464608" y="3340236"/>
            <a:ext cx="763049" cy="619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4E32827-12F8-4AC9-9AB4-16B310754057}"/>
              </a:ext>
            </a:extLst>
          </p:cNvPr>
          <p:cNvSpPr/>
          <p:nvPr/>
        </p:nvSpPr>
        <p:spPr>
          <a:xfrm>
            <a:off x="1761524" y="537170"/>
            <a:ext cx="1281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Arial Rounded MT Bold" panose="020F0704030504030204" pitchFamily="34" charset="0"/>
              </a:rPr>
              <a:t>N</a:t>
            </a:r>
            <a:r>
              <a:rPr lang="es-MX" dirty="0">
                <a:solidFill>
                  <a:schemeClr val="bg1"/>
                </a:solidFill>
                <a:latin typeface="Arial Rounded MT Bold" panose="020F0704030504030204" pitchFamily="34" charset="0"/>
              </a:rPr>
              <a:t>iveles de desempeño 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4D97508-3C51-4C40-AEF1-26BB20B03830}"/>
              </a:ext>
            </a:extLst>
          </p:cNvPr>
          <p:cNvSpPr/>
          <p:nvPr/>
        </p:nvSpPr>
        <p:spPr>
          <a:xfrm>
            <a:off x="1856100" y="3888076"/>
            <a:ext cx="13260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chemeClr val="bg1"/>
                </a:solidFill>
                <a:latin typeface="Arial Rounded MT Bold" panose="020F0704030504030204" pitchFamily="34" charset="0"/>
              </a:rPr>
              <a:t>Descriptores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2C124FB8-A366-48B8-9134-3E13144CC198}"/>
              </a:ext>
            </a:extLst>
          </p:cNvPr>
          <p:cNvSpPr/>
          <p:nvPr/>
        </p:nvSpPr>
        <p:spPr>
          <a:xfrm>
            <a:off x="83904" y="2111030"/>
            <a:ext cx="18855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rúbrica presenta tres componentes  </a:t>
            </a:r>
            <a:endParaRPr lang="es-MX" dirty="0">
              <a:latin typeface="Arial Rounded MT Bold" panose="020F070403050403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2BF0574-C698-4DBF-BCF6-4700C73CCD04}"/>
              </a:ext>
            </a:extLst>
          </p:cNvPr>
          <p:cNvSpPr txBox="1"/>
          <p:nvPr/>
        </p:nvSpPr>
        <p:spPr>
          <a:xfrm>
            <a:off x="4910667" y="526516"/>
            <a:ext cx="2675466" cy="793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8DCDD11C-D75E-439D-8397-7A49A57AF270}"/>
              </a:ext>
            </a:extLst>
          </p:cNvPr>
          <p:cNvSpPr txBox="1"/>
          <p:nvPr/>
        </p:nvSpPr>
        <p:spPr>
          <a:xfrm>
            <a:off x="4758267" y="437400"/>
            <a:ext cx="2675466" cy="793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E9C807A-131B-4CFD-9573-A337B9229772}"/>
              </a:ext>
            </a:extLst>
          </p:cNvPr>
          <p:cNvSpPr txBox="1"/>
          <p:nvPr/>
        </p:nvSpPr>
        <p:spPr>
          <a:xfrm>
            <a:off x="2910410" y="152959"/>
            <a:ext cx="255751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100" dirty="0">
                <a:latin typeface="Arial Rounded MT Bold" panose="020F0704030504030204" pitchFamily="34" charset="0"/>
              </a:rPr>
              <a:t>Define los posibles niveles progresivos de desempeño alcanzables por cada estudiante, de acuerdo con la unidad de medición seleccionada. Esta puede ser numérica, descriptiva o ambas. </a:t>
            </a:r>
            <a:endParaRPr lang="es-MX" sz="1100" dirty="0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70D97C70-C8FB-4F1F-B622-E909D5B75391}"/>
              </a:ext>
            </a:extLst>
          </p:cNvPr>
          <p:cNvSpPr/>
          <p:nvPr/>
        </p:nvSpPr>
        <p:spPr>
          <a:xfrm>
            <a:off x="3530996" y="1834447"/>
            <a:ext cx="191883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100" dirty="0">
                <a:latin typeface="Arial Rounded MT Bold" panose="020F0704030504030204" pitchFamily="34" charset="0"/>
              </a:rPr>
              <a:t>Son los aspectos que se desean valorar sobre el desempeño esperado del estudiante. </a:t>
            </a:r>
            <a:endParaRPr lang="es-MX" sz="1100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0322683F-263D-417A-9121-9B672C0D159D}"/>
              </a:ext>
            </a:extLst>
          </p:cNvPr>
          <p:cNvSpPr txBox="1"/>
          <p:nvPr/>
        </p:nvSpPr>
        <p:spPr>
          <a:xfrm>
            <a:off x="3009372" y="3540505"/>
            <a:ext cx="251238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100" dirty="0">
                <a:latin typeface="Arial Rounded MT Bold" panose="020F0704030504030204" pitchFamily="34" charset="0"/>
              </a:rPr>
              <a:t>Caracteriza y describe a cada criterio de valoración con respecto al nivel de rendimiento progresivo esperado por cada estudiante, por lo que no es posible dejar sin descripción alguno de ellos.</a:t>
            </a:r>
            <a:endParaRPr lang="es-MX" sz="1100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5B972EC-3F20-49A4-B94E-9DACDEBC7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629554"/>
              </p:ext>
            </p:extLst>
          </p:nvPr>
        </p:nvGraphicFramePr>
        <p:xfrm>
          <a:off x="5962537" y="258316"/>
          <a:ext cx="2335080" cy="7807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583770">
                  <a:extLst>
                    <a:ext uri="{9D8B030D-6E8A-4147-A177-3AD203B41FA5}">
                      <a16:colId xmlns:a16="http://schemas.microsoft.com/office/drawing/2014/main" val="165278665"/>
                    </a:ext>
                  </a:extLst>
                </a:gridCol>
                <a:gridCol w="583770">
                  <a:extLst>
                    <a:ext uri="{9D8B030D-6E8A-4147-A177-3AD203B41FA5}">
                      <a16:colId xmlns:a16="http://schemas.microsoft.com/office/drawing/2014/main" val="2388854806"/>
                    </a:ext>
                  </a:extLst>
                </a:gridCol>
                <a:gridCol w="583770">
                  <a:extLst>
                    <a:ext uri="{9D8B030D-6E8A-4147-A177-3AD203B41FA5}">
                      <a16:colId xmlns:a16="http://schemas.microsoft.com/office/drawing/2014/main" val="4204613181"/>
                    </a:ext>
                  </a:extLst>
                </a:gridCol>
                <a:gridCol w="583770">
                  <a:extLst>
                    <a:ext uri="{9D8B030D-6E8A-4147-A177-3AD203B41FA5}">
                      <a16:colId xmlns:a16="http://schemas.microsoft.com/office/drawing/2014/main" val="6123358"/>
                    </a:ext>
                  </a:extLst>
                </a:gridCol>
              </a:tblGrid>
              <a:tr h="237991">
                <a:tc gridSpan="4">
                  <a:txBody>
                    <a:bodyPr/>
                    <a:lstStyle/>
                    <a:p>
                      <a:pPr algn="ctr"/>
                      <a:r>
                        <a:rPr lang="es-ES" sz="1050" dirty="0"/>
                        <a:t>Niveles  de desempeño </a:t>
                      </a:r>
                      <a:endParaRPr lang="es-MX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024226"/>
                  </a:ext>
                </a:extLst>
              </a:tr>
              <a:tr h="529264">
                <a:tc>
                  <a:txBody>
                    <a:bodyPr/>
                    <a:lstStyle/>
                    <a:p>
                      <a:pPr algn="ctr"/>
                      <a:r>
                        <a:rPr lang="es-ES" sz="700" dirty="0"/>
                        <a:t>Excelente</a:t>
                      </a:r>
                    </a:p>
                    <a:p>
                      <a:pPr algn="ctr"/>
                      <a:r>
                        <a:rPr lang="es-ES" sz="700" dirty="0"/>
                        <a:t>(10) </a:t>
                      </a:r>
                      <a:endParaRPr lang="es-MX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 dirty="0"/>
                        <a:t>Bueno </a:t>
                      </a:r>
                    </a:p>
                    <a:p>
                      <a:pPr algn="ctr"/>
                      <a:r>
                        <a:rPr lang="es-ES" sz="700" dirty="0"/>
                        <a:t>(9)</a:t>
                      </a:r>
                      <a:endParaRPr lang="es-MX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 dirty="0"/>
                        <a:t>Regular</a:t>
                      </a:r>
                    </a:p>
                    <a:p>
                      <a:pPr algn="ctr"/>
                      <a:r>
                        <a:rPr lang="es-ES" sz="700" dirty="0"/>
                        <a:t>(8) </a:t>
                      </a:r>
                      <a:endParaRPr lang="es-MX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700" dirty="0"/>
                        <a:t>Suficiente </a:t>
                      </a:r>
                    </a:p>
                    <a:p>
                      <a:pPr algn="ctr"/>
                      <a:r>
                        <a:rPr lang="es-ES" sz="700" dirty="0"/>
                        <a:t>(7)</a:t>
                      </a:r>
                      <a:endParaRPr lang="es-MX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123458"/>
                  </a:ext>
                </a:extLst>
              </a:tr>
            </a:tbl>
          </a:graphicData>
        </a:graphic>
      </p:graphicFrame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B79B15BC-2BC2-436E-B368-FA0435230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905010"/>
              </p:ext>
            </p:extLst>
          </p:nvPr>
        </p:nvGraphicFramePr>
        <p:xfrm>
          <a:off x="6610798" y="1210570"/>
          <a:ext cx="1428917" cy="204153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{9DCAF9ED-07DC-4A11-8D7F-57B35C25682E}</a:tableStyleId>
              </a:tblPr>
              <a:tblGrid>
                <a:gridCol w="1428917">
                  <a:extLst>
                    <a:ext uri="{9D8B030D-6E8A-4147-A177-3AD203B41FA5}">
                      <a16:colId xmlns:a16="http://schemas.microsoft.com/office/drawing/2014/main" val="3861553691"/>
                    </a:ext>
                  </a:extLst>
                </a:gridCol>
              </a:tblGrid>
              <a:tr h="4080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55595" algn="l"/>
                        </a:tabLs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105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55595" algn="l"/>
                        </a:tabLst>
                      </a:pPr>
                      <a:r>
                        <a:rPr lang="es-MX" sz="900" b="1" dirty="0">
                          <a:effectLst/>
                        </a:rPr>
                        <a:t>Criterios de Evaluación</a:t>
                      </a:r>
                      <a:endParaRPr lang="es-MX" sz="105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55595" algn="l"/>
                        </a:tabLs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1769548"/>
                  </a:ext>
                </a:extLst>
              </a:tr>
              <a:tr h="272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55595" algn="l"/>
                        </a:tabLst>
                      </a:pPr>
                      <a:r>
                        <a:rPr lang="es-MX" sz="900" dirty="0">
                          <a:effectLst/>
                        </a:rPr>
                        <a:t>Fluidez</a:t>
                      </a:r>
                      <a:endParaRPr lang="es-MX" sz="1050" dirty="0">
                        <a:effectLst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5703542"/>
                  </a:ext>
                </a:extLst>
              </a:tr>
              <a:tr h="272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55595" algn="l"/>
                        </a:tabLst>
                      </a:pPr>
                      <a:r>
                        <a:rPr lang="es-MX" sz="900" dirty="0">
                          <a:effectLst/>
                        </a:rPr>
                        <a:t>Estructura</a:t>
                      </a:r>
                      <a:endParaRPr lang="es-MX" sz="1050" dirty="0">
                        <a:effectLst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5554138"/>
                  </a:ext>
                </a:extLst>
              </a:tr>
              <a:tr h="272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55595" algn="l"/>
                        </a:tabLst>
                      </a:pPr>
                      <a:r>
                        <a:rPr lang="es-MX" sz="900" dirty="0">
                          <a:effectLst/>
                        </a:rPr>
                        <a:t>Vocabulario</a:t>
                      </a:r>
                      <a:endParaRPr lang="es-MX" sz="1050" dirty="0">
                        <a:effectLst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4514586"/>
                  </a:ext>
                </a:extLst>
              </a:tr>
              <a:tr h="272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55595" algn="l"/>
                        </a:tabLst>
                      </a:pPr>
                      <a:r>
                        <a:rPr lang="es-MX" sz="900" dirty="0">
                          <a:effectLst/>
                        </a:rPr>
                        <a:t>Pronunciación</a:t>
                      </a:r>
                      <a:endParaRPr lang="es-MX" sz="1050" dirty="0">
                        <a:effectLst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803565"/>
                  </a:ext>
                </a:extLst>
              </a:tr>
              <a:tr h="272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55595" algn="l"/>
                        </a:tabLst>
                      </a:pPr>
                      <a:r>
                        <a:rPr lang="es-MX" sz="900" dirty="0">
                          <a:effectLst/>
                        </a:rPr>
                        <a:t>Tiempo verbal</a:t>
                      </a:r>
                      <a:endParaRPr lang="es-MX" sz="1050" dirty="0">
                        <a:effectLst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0232351"/>
                  </a:ext>
                </a:extLst>
              </a:tr>
              <a:tr h="272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55595" algn="l"/>
                        </a:tabLst>
                      </a:pPr>
                      <a:r>
                        <a:rPr lang="es-MX" sz="900" dirty="0">
                          <a:effectLst/>
                        </a:rPr>
                        <a:t>Contenido</a:t>
                      </a:r>
                      <a:endParaRPr lang="es-MX" sz="1050" dirty="0">
                        <a:effectLst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3739681"/>
                  </a:ext>
                </a:extLst>
              </a:tr>
            </a:tbl>
          </a:graphicData>
        </a:graphic>
      </p:graphicFrame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65800A66-416B-4F71-95E3-22F6A08BDB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692411"/>
              </p:ext>
            </p:extLst>
          </p:nvPr>
        </p:nvGraphicFramePr>
        <p:xfrm>
          <a:off x="6212439" y="3321335"/>
          <a:ext cx="2512388" cy="162697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{9DCAF9ED-07DC-4A11-8D7F-57B35C25682E}</a:tableStyleId>
              </a:tblPr>
              <a:tblGrid>
                <a:gridCol w="886806">
                  <a:extLst>
                    <a:ext uri="{9D8B030D-6E8A-4147-A177-3AD203B41FA5}">
                      <a16:colId xmlns:a16="http://schemas.microsoft.com/office/drawing/2014/main" val="2895995261"/>
                    </a:ext>
                  </a:extLst>
                </a:gridCol>
                <a:gridCol w="832946">
                  <a:extLst>
                    <a:ext uri="{9D8B030D-6E8A-4147-A177-3AD203B41FA5}">
                      <a16:colId xmlns:a16="http://schemas.microsoft.com/office/drawing/2014/main" val="1413402865"/>
                    </a:ext>
                  </a:extLst>
                </a:gridCol>
                <a:gridCol w="792636">
                  <a:extLst>
                    <a:ext uri="{9D8B030D-6E8A-4147-A177-3AD203B41FA5}">
                      <a16:colId xmlns:a16="http://schemas.microsoft.com/office/drawing/2014/main" val="2018409240"/>
                    </a:ext>
                  </a:extLst>
                </a:gridCol>
              </a:tblGrid>
              <a:tr h="19081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55595" algn="l"/>
                        </a:tabLst>
                      </a:pPr>
                      <a:r>
                        <a:rPr lang="es-MX" sz="900" dirty="0">
                          <a:effectLst/>
                        </a:rPr>
                        <a:t>Niveles de desempeño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962389"/>
                  </a:ext>
                </a:extLst>
              </a:tr>
              <a:tr h="2009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55595" algn="l"/>
                        </a:tabLst>
                      </a:pPr>
                      <a:r>
                        <a:rPr lang="es-MX" sz="900" dirty="0">
                          <a:effectLst/>
                        </a:rPr>
                        <a:t>(10)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55595" algn="l"/>
                        </a:tabLst>
                      </a:pPr>
                      <a:r>
                        <a:rPr lang="es-MX" sz="900" b="1" dirty="0">
                          <a:effectLst/>
                        </a:rPr>
                        <a:t>(9)</a:t>
                      </a:r>
                      <a:endParaRPr lang="es-MX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55595" algn="l"/>
                        </a:tabLst>
                      </a:pPr>
                      <a:r>
                        <a:rPr lang="es-MX" sz="900" b="1" dirty="0">
                          <a:effectLst/>
                        </a:rPr>
                        <a:t>(8)</a:t>
                      </a:r>
                      <a:endParaRPr lang="es-MX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95045535"/>
                  </a:ext>
                </a:extLst>
              </a:tr>
              <a:tr h="12352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55595" algn="l"/>
                        </a:tabLst>
                      </a:pPr>
                      <a:r>
                        <a:rPr lang="es-MX" sz="700" dirty="0">
                          <a:effectLst/>
                        </a:rPr>
                        <a:t>Es capaz de hablar de forma natural y sin titubeos con un ritmo adecuado, además de mostrar expresividad de lo que está hablando.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55595" algn="l"/>
                        </a:tabLst>
                      </a:pPr>
                      <a:r>
                        <a:rPr lang="es-MX" sz="700" dirty="0">
                          <a:effectLst/>
                        </a:rPr>
                        <a:t>Se expresa correctamente con facilidad y espontaneidad, las pausas que hace no estropean el mensaje que transmite.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55595" algn="l"/>
                        </a:tabLst>
                      </a:pPr>
                      <a:r>
                        <a:rPr lang="es-MX" sz="700" dirty="0">
                          <a:effectLst/>
                        </a:rPr>
                        <a:t>Es capaz de hablar con un ritmo adecuado, pero las pausas que realiza son prolongadas haciendo que se pierda la continuidad del mensaje.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17" marR="547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73516818"/>
                  </a:ext>
                </a:extLst>
              </a:tr>
            </a:tbl>
          </a:graphicData>
        </a:graphic>
      </p:graphicFrame>
      <p:pic>
        <p:nvPicPr>
          <p:cNvPr id="20" name="Gráfico 19" descr="Flecha lineal: curva ligera">
            <a:extLst>
              <a:ext uri="{FF2B5EF4-FFF2-40B4-BE49-F238E27FC236}">
                <a16:creationId xmlns:a16="http://schemas.microsoft.com/office/drawing/2014/main" id="{E23047B7-CC29-4087-B05B-3B624F70A7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8753680">
            <a:off x="5115521" y="872743"/>
            <a:ext cx="889185" cy="914400"/>
          </a:xfrm>
          <a:prstGeom prst="rect">
            <a:avLst/>
          </a:prstGeom>
        </p:spPr>
      </p:pic>
      <p:pic>
        <p:nvPicPr>
          <p:cNvPr id="27" name="Gráfico 26" descr="Flecha lineal: curva con sentido de las agujas del reloj">
            <a:extLst>
              <a:ext uri="{FF2B5EF4-FFF2-40B4-BE49-F238E27FC236}">
                <a16:creationId xmlns:a16="http://schemas.microsoft.com/office/drawing/2014/main" id="{2571B0C9-A3D1-4A80-A7E2-807C533408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8229542">
            <a:off x="5044556" y="2976383"/>
            <a:ext cx="1115800" cy="1142675"/>
          </a:xfrm>
          <a:prstGeom prst="rect">
            <a:avLst/>
          </a:prstGeom>
        </p:spPr>
      </p:pic>
      <p:pic>
        <p:nvPicPr>
          <p:cNvPr id="40" name="Gráfico 39" descr="Flecha lineal: curva ligera">
            <a:extLst>
              <a:ext uri="{FF2B5EF4-FFF2-40B4-BE49-F238E27FC236}">
                <a16:creationId xmlns:a16="http://schemas.microsoft.com/office/drawing/2014/main" id="{81DF0C3F-7CC2-4B71-9447-9E539074FD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431961">
            <a:off x="5403548" y="1976072"/>
            <a:ext cx="942851" cy="914400"/>
          </a:xfrm>
          <a:prstGeom prst="rect">
            <a:avLst/>
          </a:prstGeom>
        </p:spPr>
      </p:pic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FD3F8CE2-6100-4F3B-9F37-06D7AF381F5B}"/>
              </a:ext>
            </a:extLst>
          </p:cNvPr>
          <p:cNvSpPr/>
          <p:nvPr/>
        </p:nvSpPr>
        <p:spPr>
          <a:xfrm rot="16200000">
            <a:off x="6743122" y="4790226"/>
            <a:ext cx="260851" cy="21212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6860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n relacionada">
            <a:extLst>
              <a:ext uri="{FF2B5EF4-FFF2-40B4-BE49-F238E27FC236}">
                <a16:creationId xmlns:a16="http://schemas.microsoft.com/office/drawing/2014/main" id="{1624FC61-3FB7-4D5E-9D2A-B87B420DC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50" b="88906" l="7969" r="78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588" b="11605"/>
          <a:stretch/>
        </p:blipFill>
        <p:spPr bwMode="auto">
          <a:xfrm>
            <a:off x="-1155699" y="1377848"/>
            <a:ext cx="3180921" cy="349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ocadillo: rectángulo con esquinas redondeadas 2">
            <a:extLst>
              <a:ext uri="{FF2B5EF4-FFF2-40B4-BE49-F238E27FC236}">
                <a16:creationId xmlns:a16="http://schemas.microsoft.com/office/drawing/2014/main" id="{6AB40CD3-9C2C-46DC-ABCC-717147C0B9ED}"/>
              </a:ext>
            </a:extLst>
          </p:cNvPr>
          <p:cNvSpPr/>
          <p:nvPr/>
        </p:nvSpPr>
        <p:spPr>
          <a:xfrm>
            <a:off x="1170676" y="258583"/>
            <a:ext cx="2717789" cy="1425043"/>
          </a:xfrm>
          <a:prstGeom prst="wedgeRoundRectCallout">
            <a:avLst>
              <a:gd name="adj1" fmla="val -44503"/>
              <a:gd name="adj2" fmla="val 92354"/>
              <a:gd name="adj3" fmla="val 16667"/>
            </a:avLst>
          </a:prstGeom>
          <a:noFill/>
          <a:ln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7FE8844-3683-483C-856F-54850B3E81C9}"/>
              </a:ext>
            </a:extLst>
          </p:cNvPr>
          <p:cNvSpPr/>
          <p:nvPr/>
        </p:nvSpPr>
        <p:spPr>
          <a:xfrm>
            <a:off x="1755362" y="2635083"/>
            <a:ext cx="1973821" cy="4118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Criterios de evaluación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1ABB087-0CC8-4080-B98A-F42665064B6E}"/>
              </a:ext>
            </a:extLst>
          </p:cNvPr>
          <p:cNvSpPr/>
          <p:nvPr/>
        </p:nvSpPr>
        <p:spPr>
          <a:xfrm>
            <a:off x="5532792" y="201299"/>
            <a:ext cx="2370268" cy="4893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Niveles de desempeño </a:t>
            </a:r>
          </a:p>
          <a:p>
            <a:pPr algn="ctr"/>
            <a:r>
              <a:rPr lang="es-MX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cualitativos y cuantitativos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0E8B47F-B026-4E6A-94CA-FC9EBE4D53A5}"/>
              </a:ext>
            </a:extLst>
          </p:cNvPr>
          <p:cNvSpPr/>
          <p:nvPr/>
        </p:nvSpPr>
        <p:spPr>
          <a:xfrm>
            <a:off x="5748816" y="4369236"/>
            <a:ext cx="1457588" cy="43796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Descriptores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4C15CC-55B4-45BF-A2EE-6D9BC37706B3}"/>
              </a:ext>
            </a:extLst>
          </p:cNvPr>
          <p:cNvSpPr txBox="1"/>
          <p:nvPr/>
        </p:nvSpPr>
        <p:spPr>
          <a:xfrm>
            <a:off x="1233507" y="389840"/>
            <a:ext cx="259212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La forma de representar la rúbrica es mediante una tabla de doble entrada que permite unir y relacionar criterios de evaluación, niveles de logro y descriptores. </a:t>
            </a:r>
          </a:p>
          <a:p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5CE438F-5035-4F0E-9E57-B9E8BADE3ABB}"/>
              </a:ext>
            </a:extLst>
          </p:cNvPr>
          <p:cNvCxnSpPr>
            <a:cxnSpLocks/>
          </p:cNvCxnSpPr>
          <p:nvPr/>
        </p:nvCxnSpPr>
        <p:spPr>
          <a:xfrm flipV="1">
            <a:off x="6297012" y="990054"/>
            <a:ext cx="0" cy="2153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B7663876-FF38-4B43-BDD7-96538CBDFF92}"/>
              </a:ext>
            </a:extLst>
          </p:cNvPr>
          <p:cNvCxnSpPr>
            <a:cxnSpLocks/>
          </p:cNvCxnSpPr>
          <p:nvPr/>
        </p:nvCxnSpPr>
        <p:spPr>
          <a:xfrm>
            <a:off x="6297012" y="990054"/>
            <a:ext cx="762004" cy="89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5AB622D1-B3D4-4E9D-B197-D4A5A90EEE48}"/>
              </a:ext>
            </a:extLst>
          </p:cNvPr>
          <p:cNvCxnSpPr>
            <a:cxnSpLocks/>
          </p:cNvCxnSpPr>
          <p:nvPr/>
        </p:nvCxnSpPr>
        <p:spPr>
          <a:xfrm flipV="1">
            <a:off x="3729183" y="2633054"/>
            <a:ext cx="620139" cy="29092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B514B53D-7F6C-4300-AC00-BBF05EC43E6B}"/>
              </a:ext>
            </a:extLst>
          </p:cNvPr>
          <p:cNvCxnSpPr>
            <a:cxnSpLocks/>
          </p:cNvCxnSpPr>
          <p:nvPr/>
        </p:nvCxnSpPr>
        <p:spPr>
          <a:xfrm>
            <a:off x="6714008" y="690671"/>
            <a:ext cx="0" cy="2287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04" name="Conector recto de flecha 4103">
            <a:extLst>
              <a:ext uri="{FF2B5EF4-FFF2-40B4-BE49-F238E27FC236}">
                <a16:creationId xmlns:a16="http://schemas.microsoft.com/office/drawing/2014/main" id="{E6502547-DE39-49EE-8A6A-EF1B556BDBA7}"/>
              </a:ext>
            </a:extLst>
          </p:cNvPr>
          <p:cNvCxnSpPr>
            <a:cxnSpLocks/>
          </p:cNvCxnSpPr>
          <p:nvPr/>
        </p:nvCxnSpPr>
        <p:spPr>
          <a:xfrm flipV="1">
            <a:off x="6620030" y="4077525"/>
            <a:ext cx="187956" cy="2579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65528C11-AC04-43B9-BDE9-B3679168EE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49" t="25863" r="24537" b="11110"/>
          <a:stretch/>
        </p:blipFill>
        <p:spPr>
          <a:xfrm>
            <a:off x="4349322" y="1290736"/>
            <a:ext cx="4256576" cy="27530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9BFAD341-D47F-41AA-8C8F-0982968A4831}"/>
              </a:ext>
            </a:extLst>
          </p:cNvPr>
          <p:cNvCxnSpPr>
            <a:cxnSpLocks/>
          </p:cNvCxnSpPr>
          <p:nvPr/>
        </p:nvCxnSpPr>
        <p:spPr>
          <a:xfrm flipV="1">
            <a:off x="7059016" y="990054"/>
            <a:ext cx="0" cy="2153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699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cadillo: rectángulo con esquinas redondeadas 2">
            <a:extLst>
              <a:ext uri="{FF2B5EF4-FFF2-40B4-BE49-F238E27FC236}">
                <a16:creationId xmlns:a16="http://schemas.microsoft.com/office/drawing/2014/main" id="{CC1A4BAE-DB60-4B97-8221-239BF3248B10}"/>
              </a:ext>
            </a:extLst>
          </p:cNvPr>
          <p:cNvSpPr/>
          <p:nvPr/>
        </p:nvSpPr>
        <p:spPr>
          <a:xfrm>
            <a:off x="2741758" y="230683"/>
            <a:ext cx="3434317" cy="508959"/>
          </a:xfrm>
          <a:prstGeom prst="wedgeRoundRectCallout">
            <a:avLst>
              <a:gd name="adj1" fmla="val 62475"/>
              <a:gd name="adj2" fmla="val 130908"/>
              <a:gd name="adj3" fmla="val 16667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BD2E432-9845-4550-BC8B-FEF4852033C3}"/>
              </a:ext>
            </a:extLst>
          </p:cNvPr>
          <p:cNvSpPr txBox="1"/>
          <p:nvPr/>
        </p:nvSpPr>
        <p:spPr>
          <a:xfrm>
            <a:off x="3208057" y="300496"/>
            <a:ext cx="2892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latin typeface="Arial Rounded MT Bold" panose="020F0704030504030204" pitchFamily="34" charset="0"/>
              </a:rPr>
              <a:t>Diseño de la rúbrica  </a:t>
            </a:r>
          </a:p>
        </p:txBody>
      </p:sp>
      <p:pic>
        <p:nvPicPr>
          <p:cNvPr id="6" name="Imagen 5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C5BBDF3F-2A14-4FF8-AEDA-A63601FDE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636" y="1760194"/>
            <a:ext cx="2783508" cy="2695298"/>
          </a:xfrm>
          <a:prstGeom prst="rect">
            <a:avLst/>
          </a:prstGeom>
        </p:spPr>
      </p:pic>
      <p:pic>
        <p:nvPicPr>
          <p:cNvPr id="8" name="Gráfico 7" descr="Flecha: curva ligera">
            <a:extLst>
              <a:ext uri="{FF2B5EF4-FFF2-40B4-BE49-F238E27FC236}">
                <a16:creationId xmlns:a16="http://schemas.microsoft.com/office/drawing/2014/main" id="{02089116-36FC-4870-8D6C-35F518F92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631757">
            <a:off x="5371066" y="3085967"/>
            <a:ext cx="914400" cy="9144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DD1CA56-EE1D-4BBD-ADD5-65D99BDAC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7067" y="60740"/>
            <a:ext cx="3159842" cy="4394752"/>
          </a:xfrm>
          <a:prstGeom prst="rect">
            <a:avLst/>
          </a:prstGeom>
        </p:spPr>
      </p:pic>
      <p:pic>
        <p:nvPicPr>
          <p:cNvPr id="16" name="Gráfico 15" descr="Flecha: curva ligera">
            <a:extLst>
              <a:ext uri="{FF2B5EF4-FFF2-40B4-BE49-F238E27FC236}">
                <a16:creationId xmlns:a16="http://schemas.microsoft.com/office/drawing/2014/main" id="{7213B127-60B9-447C-994E-B4CB867D8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485205" y="2650643"/>
            <a:ext cx="914400" cy="914400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C3EC517-76E1-40B7-AD52-F95F529EA537}"/>
              </a:ext>
            </a:extLst>
          </p:cNvPr>
          <p:cNvSpPr txBox="1"/>
          <p:nvPr/>
        </p:nvSpPr>
        <p:spPr>
          <a:xfrm>
            <a:off x="326939" y="538722"/>
            <a:ext cx="20809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>
                <a:latin typeface="Arial Rounded MT Bold" panose="020F0704030504030204" pitchFamily="34" charset="0"/>
              </a:rPr>
              <a:t>Por lo general, la escala de los niveles  para calificar los diversos aspectos a evaluar, se ubica en la fila horizontal superior, con una gradación descendiente.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D1C63BC-7401-454C-AA13-37DD7574A5DC}"/>
              </a:ext>
            </a:extLst>
          </p:cNvPr>
          <p:cNvSpPr txBox="1"/>
          <p:nvPr/>
        </p:nvSpPr>
        <p:spPr>
          <a:xfrm>
            <a:off x="307006" y="3308841"/>
            <a:ext cx="1741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>
                <a:latin typeface="Arial Rounded MT Bold" panose="020F0704030504030204" pitchFamily="34" charset="0"/>
              </a:rPr>
              <a:t>En la primera columna vertical se ubican los aspectos o criterios que se han seleccionado para evaluar.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8D6725F-D867-4A81-BC4C-1FC57A52E533}"/>
              </a:ext>
            </a:extLst>
          </p:cNvPr>
          <p:cNvSpPr txBox="1"/>
          <p:nvPr/>
        </p:nvSpPr>
        <p:spPr>
          <a:xfrm>
            <a:off x="5344036" y="1907514"/>
            <a:ext cx="1846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En la intersección se incluye una descripción textual de cada nivel de desempeño y aspecto a evaluar. </a:t>
            </a:r>
            <a:endParaRPr lang="es-MX" sz="1200" dirty="0">
              <a:latin typeface="Arial Rounded MT Bold" panose="020F0704030504030204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54C9323F-0048-471F-A1B1-77D843C96DAF}"/>
              </a:ext>
            </a:extLst>
          </p:cNvPr>
          <p:cNvSpPr/>
          <p:nvPr/>
        </p:nvSpPr>
        <p:spPr>
          <a:xfrm>
            <a:off x="3934047" y="3402420"/>
            <a:ext cx="1025003" cy="322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900" b="1" dirty="0">
                <a:cs typeface="Calibri" panose="020F0502020204030204" pitchFamily="34" charset="0"/>
              </a:rPr>
              <a:t>Descriptores</a:t>
            </a:r>
            <a:r>
              <a:rPr lang="es-MX" b="1" dirty="0"/>
              <a:t> </a:t>
            </a:r>
          </a:p>
        </p:txBody>
      </p:sp>
      <p:pic>
        <p:nvPicPr>
          <p:cNvPr id="37" name="Gráfico 36" descr="Flecha: curva con sentido de las agujas del reloj">
            <a:extLst>
              <a:ext uri="{FF2B5EF4-FFF2-40B4-BE49-F238E27FC236}">
                <a16:creationId xmlns:a16="http://schemas.microsoft.com/office/drawing/2014/main" id="{379DB7E8-350E-4EAB-8580-F5807154BF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096780">
            <a:off x="1732586" y="1871710"/>
            <a:ext cx="1014800" cy="1157124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B2FEBF42-D810-44B4-AB78-E8387FFCE471}"/>
              </a:ext>
            </a:extLst>
          </p:cNvPr>
          <p:cNvSpPr/>
          <p:nvPr/>
        </p:nvSpPr>
        <p:spPr>
          <a:xfrm>
            <a:off x="2579971" y="3392328"/>
            <a:ext cx="847540" cy="4254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900" dirty="0"/>
          </a:p>
          <a:p>
            <a:pPr algn="ctr"/>
            <a:r>
              <a:rPr lang="es-ES" sz="900" b="1" dirty="0"/>
              <a:t>Criterios de evaluación </a:t>
            </a:r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01887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cadillo: rectángulo con esquinas redondeadas 2">
            <a:extLst>
              <a:ext uri="{FF2B5EF4-FFF2-40B4-BE49-F238E27FC236}">
                <a16:creationId xmlns:a16="http://schemas.microsoft.com/office/drawing/2014/main" id="{4F7801E2-4D10-4E7B-90C9-15CC511E5708}"/>
              </a:ext>
            </a:extLst>
          </p:cNvPr>
          <p:cNvSpPr/>
          <p:nvPr/>
        </p:nvSpPr>
        <p:spPr>
          <a:xfrm>
            <a:off x="2416153" y="103286"/>
            <a:ext cx="3470200" cy="579248"/>
          </a:xfrm>
          <a:prstGeom prst="wedgeRoundRectCallout">
            <a:avLst>
              <a:gd name="adj1" fmla="val -59401"/>
              <a:gd name="adj2" fmla="val 141897"/>
              <a:gd name="adj3" fmla="val 16667"/>
            </a:avLst>
          </a:prstGeom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La rúbrica permite…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005695E-0CD9-4484-B70C-1937284CB9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3278259"/>
              </p:ext>
            </p:extLst>
          </p:nvPr>
        </p:nvGraphicFramePr>
        <p:xfrm>
          <a:off x="2674040" y="1183670"/>
          <a:ext cx="5727405" cy="3262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DFD93EAC-C6DD-40B3-BF74-CA13CB20A6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786" y="682534"/>
            <a:ext cx="2132367" cy="426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62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cadillo: rectángulo con esquinas redondeadas 3">
            <a:extLst>
              <a:ext uri="{FF2B5EF4-FFF2-40B4-BE49-F238E27FC236}">
                <a16:creationId xmlns:a16="http://schemas.microsoft.com/office/drawing/2014/main" id="{EC0F1D47-57A2-406C-A853-5DA8EB986FDC}"/>
              </a:ext>
            </a:extLst>
          </p:cNvPr>
          <p:cNvSpPr/>
          <p:nvPr/>
        </p:nvSpPr>
        <p:spPr>
          <a:xfrm>
            <a:off x="1524001" y="262466"/>
            <a:ext cx="5080000" cy="508001"/>
          </a:xfrm>
          <a:prstGeom prst="wedgeRoundRectCallout">
            <a:avLst>
              <a:gd name="adj1" fmla="val 54737"/>
              <a:gd name="adj2" fmla="val 146825"/>
              <a:gd name="adj3" fmla="val 16667"/>
            </a:avLst>
          </a:prstGeom>
          <a:noFill/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2" descr="Imagen relacionada">
            <a:extLst>
              <a:ext uri="{FF2B5EF4-FFF2-40B4-BE49-F238E27FC236}">
                <a16:creationId xmlns:a16="http://schemas.microsoft.com/office/drawing/2014/main" id="{084EF2B9-3425-4BDA-B4D1-C3A52F1161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731" y="333872"/>
            <a:ext cx="2186125" cy="404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: biselado 1">
            <a:extLst>
              <a:ext uri="{FF2B5EF4-FFF2-40B4-BE49-F238E27FC236}">
                <a16:creationId xmlns:a16="http://schemas.microsoft.com/office/drawing/2014/main" id="{616B3D93-7346-4B3A-BE3E-428842FCECE8}"/>
              </a:ext>
            </a:extLst>
          </p:cNvPr>
          <p:cNvSpPr/>
          <p:nvPr/>
        </p:nvSpPr>
        <p:spPr>
          <a:xfrm>
            <a:off x="312767" y="1155716"/>
            <a:ext cx="5493883" cy="1548694"/>
          </a:xfrm>
          <a:prstGeom prst="bevel">
            <a:avLst/>
          </a:prstGeom>
          <a:solidFill>
            <a:srgbClr val="E6E6E6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Sirve como una </a:t>
            </a:r>
            <a:r>
              <a:rPr lang="es-MX" sz="1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herramienta de valoración</a:t>
            </a:r>
            <a:r>
              <a:rPr lang="es-MX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usada para reflejar el grado de cumplimiento de una actividad o un trabajo. Permite incorporar una explicación específica sobre el proceso de trabajo o tarea.</a:t>
            </a:r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E1E17E9-ECC7-4CE8-BE8E-45C081918B2E}"/>
              </a:ext>
            </a:extLst>
          </p:cNvPr>
          <p:cNvSpPr/>
          <p:nvPr/>
        </p:nvSpPr>
        <p:spPr>
          <a:xfrm>
            <a:off x="467406" y="3698179"/>
            <a:ext cx="2639484" cy="1010783"/>
          </a:xfrm>
          <a:prstGeom prst="rect">
            <a:avLst/>
          </a:prstGeom>
          <a:solidFill>
            <a:srgbClr val="E6E6E6"/>
          </a:solidFill>
          <a:ln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Proporciona al docente la información suficiente para observar el desarrollo de los procesos de aprendizaje.</a:t>
            </a:r>
            <a:endParaRPr lang="es-MX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527527B-3743-4CCE-93BA-882D43CE0381}"/>
              </a:ext>
            </a:extLst>
          </p:cNvPr>
          <p:cNvSpPr/>
          <p:nvPr/>
        </p:nvSpPr>
        <p:spPr>
          <a:xfrm>
            <a:off x="4393333" y="3511438"/>
            <a:ext cx="3012702" cy="1149463"/>
          </a:xfrm>
          <a:prstGeom prst="rect">
            <a:avLst/>
          </a:prstGeom>
          <a:solidFill>
            <a:srgbClr val="E6E6E6"/>
          </a:solidFill>
          <a:ln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</a:p>
          <a:p>
            <a:pPr algn="ctr"/>
            <a:r>
              <a:rPr lang="es-MX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Como una herramienta que puede ser más efectiva en los  procesos de retroalimentación  (alumno-alumno, profesor-alumno). </a:t>
            </a:r>
          </a:p>
          <a:p>
            <a:pPr algn="ctr"/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3BEBE57-631C-47F5-AE58-2601DB35CDF0}"/>
              </a:ext>
            </a:extLst>
          </p:cNvPr>
          <p:cNvSpPr txBox="1"/>
          <p:nvPr/>
        </p:nvSpPr>
        <p:spPr>
          <a:xfrm>
            <a:off x="1787148" y="348688"/>
            <a:ext cx="4741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rúbrica como elemento de evaluación </a:t>
            </a:r>
          </a:p>
          <a:p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6195C50-1594-458A-9923-20C96B58C45B}"/>
              </a:ext>
            </a:extLst>
          </p:cNvPr>
          <p:cNvSpPr txBox="1"/>
          <p:nvPr/>
        </p:nvSpPr>
        <p:spPr>
          <a:xfrm>
            <a:off x="1553672" y="2830924"/>
            <a:ext cx="1601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 Rounded MT Bold" panose="020F0704030504030204" pitchFamily="34" charset="0"/>
                <a:cs typeface="Aharoni" panose="02010803020104030203" pitchFamily="2" charset="-79"/>
              </a:rPr>
              <a:t>De igual manera </a:t>
            </a:r>
            <a:endParaRPr lang="es-MX" sz="1200" dirty="0"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cxnSp>
        <p:nvCxnSpPr>
          <p:cNvPr id="9" name="Conector: angular 8">
            <a:extLst>
              <a:ext uri="{FF2B5EF4-FFF2-40B4-BE49-F238E27FC236}">
                <a16:creationId xmlns:a16="http://schemas.microsoft.com/office/drawing/2014/main" id="{2426E81D-3B97-42AD-8F5A-79F74C3B7D66}"/>
              </a:ext>
            </a:extLst>
          </p:cNvPr>
          <p:cNvCxnSpPr>
            <a:cxnSpLocks/>
            <a:stCxn id="2" idx="2"/>
          </p:cNvCxnSpPr>
          <p:nvPr/>
        </p:nvCxnSpPr>
        <p:spPr>
          <a:xfrm rot="5400000">
            <a:off x="2170604" y="2705397"/>
            <a:ext cx="890093" cy="88811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908F789B-CF73-49E0-AE74-ADC7BE631B7A}"/>
              </a:ext>
            </a:extLst>
          </p:cNvPr>
          <p:cNvCxnSpPr>
            <a:cxnSpLocks/>
          </p:cNvCxnSpPr>
          <p:nvPr/>
        </p:nvCxnSpPr>
        <p:spPr>
          <a:xfrm>
            <a:off x="3162658" y="2929309"/>
            <a:ext cx="901343" cy="58212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5D8CED4-0A9F-4F1D-BB26-78BDEF21680F}"/>
              </a:ext>
            </a:extLst>
          </p:cNvPr>
          <p:cNvSpPr txBox="1"/>
          <p:nvPr/>
        </p:nvSpPr>
        <p:spPr>
          <a:xfrm>
            <a:off x="3605473" y="2970462"/>
            <a:ext cx="1557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 Rounded MT Bold" panose="020F0704030504030204" pitchFamily="34" charset="0"/>
              </a:rPr>
              <a:t>Es percibida por los estudiantes </a:t>
            </a:r>
            <a:endParaRPr lang="es-MX" sz="1200" dirty="0">
              <a:latin typeface="Arial Rounded MT Bold" panose="020F0704030504030204" pitchFamily="34" charset="0"/>
            </a:endParaRP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B96FBE3E-2B90-4961-9F88-C1C9D6C4DCF8}"/>
              </a:ext>
            </a:extLst>
          </p:cNvPr>
          <p:cNvCxnSpPr/>
          <p:nvPr/>
        </p:nvCxnSpPr>
        <p:spPr>
          <a:xfrm flipV="1">
            <a:off x="3162658" y="2704410"/>
            <a:ext cx="0" cy="224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55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26145D-1DCF-4A7C-AAF4-FD68F1D88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04" y="-103429"/>
            <a:ext cx="6034500" cy="744300"/>
          </a:xfrm>
        </p:spPr>
        <p:txBody>
          <a:bodyPr/>
          <a:lstStyle/>
          <a:p>
            <a:pPr algn="ctr"/>
            <a:r>
              <a:rPr lang="es-ES" sz="2000" dirty="0">
                <a:latin typeface="Arial Rounded MT Bold" panose="020F0704030504030204" pitchFamily="34" charset="0"/>
              </a:rPr>
              <a:t>Ventajas</a:t>
            </a:r>
            <a:r>
              <a:rPr lang="es-ES" dirty="0"/>
              <a:t> 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443306-6F69-4930-9D86-F44023C74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927" y="814953"/>
            <a:ext cx="3289730" cy="2936700"/>
          </a:xfrm>
        </p:spPr>
        <p:txBody>
          <a:bodyPr/>
          <a:lstStyle/>
          <a:p>
            <a:pPr marL="101600" indent="0" algn="ctr">
              <a:buNone/>
            </a:pPr>
            <a:r>
              <a:rPr lang="es-ES" dirty="0">
                <a:latin typeface="Arial Rounded MT Bold" panose="020F0704030504030204" pitchFamily="34" charset="0"/>
              </a:rPr>
              <a:t>Para el docente </a:t>
            </a:r>
          </a:p>
          <a:p>
            <a:endParaRPr lang="es-ES" dirty="0">
              <a:latin typeface="Arial Rounded MT Bold" panose="020F0704030504030204" pitchFamily="34" charset="0"/>
            </a:endParaRPr>
          </a:p>
          <a:p>
            <a:endParaRPr lang="es-ES" dirty="0">
              <a:latin typeface="Arial Rounded MT Bold" panose="020F0704030504030204" pitchFamily="34" charset="0"/>
            </a:endParaRPr>
          </a:p>
          <a:p>
            <a:pPr algn="just"/>
            <a:endParaRPr lang="es-MX" sz="1600" b="1" dirty="0">
              <a:latin typeface="+mn-lt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sz="1600" dirty="0">
                <a:latin typeface="+mn-lt"/>
              </a:rPr>
              <a:t>Son versátiles y se ajustan a las exigencias del proceso de evaluación por competencias.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sz="1600" dirty="0">
                <a:latin typeface="+mn-lt"/>
              </a:rPr>
              <a:t>Son fáciles de usar y de explicar a los alumnos. 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sz="1600" dirty="0">
                <a:latin typeface="+mn-lt"/>
              </a:rPr>
              <a:t>Incrementa la objetividad del proceso evaluador.</a:t>
            </a:r>
          </a:p>
          <a:p>
            <a:pPr algn="just"/>
            <a:endParaRPr lang="es-MX" sz="1600" dirty="0">
              <a:latin typeface="+mn-lt"/>
            </a:endParaRPr>
          </a:p>
          <a:p>
            <a:endParaRPr lang="es-ES" dirty="0">
              <a:latin typeface="Arial Rounded MT Bold" panose="020F0704030504030204" pitchFamily="34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3452D6-5F1E-4A0C-876A-255B8D14F1C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98821" y="783239"/>
            <a:ext cx="3374046" cy="2936700"/>
          </a:xfrm>
        </p:spPr>
        <p:txBody>
          <a:bodyPr/>
          <a:lstStyle/>
          <a:p>
            <a:pPr marL="101600" indent="0" algn="ctr">
              <a:buNone/>
            </a:pPr>
            <a:r>
              <a:rPr lang="es-ES" dirty="0">
                <a:latin typeface="Arial Rounded MT Bold" panose="020F0704030504030204" pitchFamily="34" charset="0"/>
              </a:rPr>
              <a:t>Para el alumno </a:t>
            </a:r>
          </a:p>
          <a:p>
            <a:endParaRPr lang="es-ES" dirty="0">
              <a:latin typeface="Arial Rounded MT Bold" panose="020F0704030504030204" pitchFamily="34" charset="0"/>
            </a:endParaRPr>
          </a:p>
          <a:p>
            <a:endParaRPr lang="es-ES" dirty="0"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s-ES" dirty="0">
              <a:latin typeface="Arial Rounded MT Bold" panose="020F070403050403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sz="1600" dirty="0">
                <a:latin typeface="+mn-lt"/>
              </a:rPr>
              <a:t>Pueden mejorar su desempeño al conocer claramente qué se espera de ellos.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sz="1600" dirty="0">
                <a:latin typeface="+mj-lt"/>
              </a:rPr>
              <a:t>Promueven la responsabilidad en los alumnos, que en función de los criterios de </a:t>
            </a:r>
            <a:r>
              <a:rPr lang="es-ES" sz="1600" dirty="0">
                <a:latin typeface="+mn-lt"/>
              </a:rPr>
              <a:t>de evaluación </a:t>
            </a:r>
            <a:r>
              <a:rPr lang="es-MX" sz="1600" dirty="0">
                <a:latin typeface="+mj-lt"/>
              </a:rPr>
              <a:t> expuestos pueden revisar sus trabajos antes de entregarlos al profesor.</a:t>
            </a:r>
          </a:p>
          <a:p>
            <a:pPr marL="101600" indent="0" algn="just">
              <a:buNone/>
            </a:pPr>
            <a:endParaRPr lang="es-MX" sz="1600" dirty="0">
              <a:latin typeface="+mn-lt"/>
            </a:endParaRPr>
          </a:p>
          <a:p>
            <a:pPr algn="just"/>
            <a:endParaRPr lang="es-MX" sz="1600" dirty="0">
              <a:latin typeface="+mn-lt"/>
            </a:endParaRPr>
          </a:p>
          <a:p>
            <a:endParaRPr lang="es-MX" dirty="0">
              <a:latin typeface="Arial Rounded MT Bold" panose="020F0704030504030204" pitchFamily="34" charset="0"/>
            </a:endParaRPr>
          </a:p>
        </p:txBody>
      </p:sp>
      <p:pic>
        <p:nvPicPr>
          <p:cNvPr id="14338" name="Picture 2" descr="Resultado de imagen para docente png">
            <a:extLst>
              <a:ext uri="{FF2B5EF4-FFF2-40B4-BE49-F238E27FC236}">
                <a16:creationId xmlns:a16="http://schemas.microsoft.com/office/drawing/2014/main" id="{70657C2E-28D3-4349-8872-C766FE77A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862" y="1269880"/>
            <a:ext cx="894542" cy="89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Resultado de imagen para alumnos png">
            <a:extLst>
              <a:ext uri="{FF2B5EF4-FFF2-40B4-BE49-F238E27FC236}">
                <a16:creationId xmlns:a16="http://schemas.microsoft.com/office/drawing/2014/main" id="{761CBB91-12E6-43A4-AB5C-C04DC04BA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917" y="1269880"/>
            <a:ext cx="1041520" cy="104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A7FBDB41-3EA8-4636-855A-8F8D3E27FA35}"/>
              </a:ext>
            </a:extLst>
          </p:cNvPr>
          <p:cNvCxnSpPr>
            <a:cxnSpLocks/>
          </p:cNvCxnSpPr>
          <p:nvPr/>
        </p:nvCxnSpPr>
        <p:spPr>
          <a:xfrm>
            <a:off x="3814154" y="783239"/>
            <a:ext cx="0" cy="40687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926101"/>
      </p:ext>
    </p:extLst>
  </p:cSld>
  <p:clrMapOvr>
    <a:masterClrMapping/>
  </p:clrMapOvr>
</p:sld>
</file>

<file path=ppt/theme/theme1.xml><?xml version="1.0" encoding="utf-8"?>
<a:theme xmlns:a="http://schemas.openxmlformats.org/drawingml/2006/main" name="Silvia template">
  <a:themeElements>
    <a:clrScheme name="Custom 347">
      <a:dk1>
        <a:srgbClr val="222222"/>
      </a:dk1>
      <a:lt1>
        <a:srgbClr val="FFFFFF"/>
      </a:lt1>
      <a:dk2>
        <a:srgbClr val="111111"/>
      </a:dk2>
      <a:lt2>
        <a:srgbClr val="FFFFFF"/>
      </a:lt2>
      <a:accent1>
        <a:srgbClr val="F20122"/>
      </a:accent1>
      <a:accent2>
        <a:srgbClr val="CA0000"/>
      </a:accent2>
      <a:accent3>
        <a:srgbClr val="FF6A00"/>
      </a:accent3>
      <a:accent4>
        <a:srgbClr val="FF9F00"/>
      </a:accent4>
      <a:accent5>
        <a:srgbClr val="999999"/>
      </a:accent5>
      <a:accent6>
        <a:srgbClr val="D9D9D9"/>
      </a:accent6>
      <a:hlink>
        <a:srgbClr val="F2012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2138</TotalTime>
  <Words>1043</Words>
  <Application>Microsoft Office PowerPoint</Application>
  <PresentationFormat>Presentación en pantalla (16:9)</PresentationFormat>
  <Paragraphs>132</Paragraphs>
  <Slides>16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Aharoni</vt:lpstr>
      <vt:lpstr>Arial</vt:lpstr>
      <vt:lpstr>Arial Rounded MT Bold</vt:lpstr>
      <vt:lpstr>Calibri</vt:lpstr>
      <vt:lpstr>Lato</vt:lpstr>
      <vt:lpstr>Lato Black</vt:lpstr>
      <vt:lpstr>Lato Light</vt:lpstr>
      <vt:lpstr>Times New Roman</vt:lpstr>
      <vt:lpstr>Wingdings</vt:lpstr>
      <vt:lpstr>Silvia template</vt:lpstr>
      <vt:lpstr>Las rúbricas Instrumentos de evaluación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Ventajas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rúbricas Instrumentos de evaluación</dc:title>
  <dc:creator>Prácticas y Servicio</dc:creator>
  <cp:lastModifiedBy>Prácticas y Servicio</cp:lastModifiedBy>
  <cp:revision>186</cp:revision>
  <dcterms:modified xsi:type="dcterms:W3CDTF">2019-09-13T21:16:32Z</dcterms:modified>
</cp:coreProperties>
</file>